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1"/>
  </p:notesMasterIdLst>
  <p:sldIdLst>
    <p:sldId id="256" r:id="rId3"/>
    <p:sldId id="339" r:id="rId4"/>
    <p:sldId id="280" r:id="rId5"/>
    <p:sldId id="286" r:id="rId6"/>
    <p:sldId id="267" r:id="rId7"/>
    <p:sldId id="302" r:id="rId8"/>
    <p:sldId id="320" r:id="rId9"/>
    <p:sldId id="304" r:id="rId10"/>
    <p:sldId id="321" r:id="rId11"/>
    <p:sldId id="281" r:id="rId12"/>
    <p:sldId id="300" r:id="rId13"/>
    <p:sldId id="309" r:id="rId14"/>
    <p:sldId id="322" r:id="rId15"/>
    <p:sldId id="299" r:id="rId16"/>
    <p:sldId id="319" r:id="rId17"/>
    <p:sldId id="316" r:id="rId18"/>
    <p:sldId id="311" r:id="rId19"/>
    <p:sldId id="298" r:id="rId20"/>
    <p:sldId id="282" r:id="rId21"/>
    <p:sldId id="305" r:id="rId22"/>
    <p:sldId id="283" r:id="rId23"/>
    <p:sldId id="314" r:id="rId24"/>
    <p:sldId id="310" r:id="rId25"/>
    <p:sldId id="293" r:id="rId26"/>
    <p:sldId id="315" r:id="rId27"/>
    <p:sldId id="290" r:id="rId28"/>
    <p:sldId id="301" r:id="rId29"/>
    <p:sldId id="269" r:id="rId30"/>
    <p:sldId id="323" r:id="rId31"/>
    <p:sldId id="313" r:id="rId32"/>
    <p:sldId id="303" r:id="rId33"/>
    <p:sldId id="312" r:id="rId34"/>
    <p:sldId id="284" r:id="rId35"/>
    <p:sldId id="306" r:id="rId36"/>
    <p:sldId id="297" r:id="rId37"/>
    <p:sldId id="318" r:id="rId38"/>
    <p:sldId id="307" r:id="rId39"/>
    <p:sldId id="317" r:id="rId40"/>
    <p:sldId id="287" r:id="rId41"/>
    <p:sldId id="308" r:id="rId42"/>
    <p:sldId id="295" r:id="rId43"/>
    <p:sldId id="324" r:id="rId44"/>
    <p:sldId id="291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285" r:id="rId55"/>
    <p:sldId id="334" r:id="rId56"/>
    <p:sldId id="288" r:id="rId57"/>
    <p:sldId id="335" r:id="rId58"/>
    <p:sldId id="336" r:id="rId59"/>
    <p:sldId id="337" r:id="rId60"/>
    <p:sldId id="289" r:id="rId61"/>
    <p:sldId id="294" r:id="rId62"/>
    <p:sldId id="259" r:id="rId63"/>
    <p:sldId id="261" r:id="rId64"/>
    <p:sldId id="262" r:id="rId65"/>
    <p:sldId id="263" r:id="rId66"/>
    <p:sldId id="340" r:id="rId67"/>
    <p:sldId id="341" r:id="rId68"/>
    <p:sldId id="338" r:id="rId69"/>
    <p:sldId id="265" r:id="rId70"/>
  </p:sldIdLst>
  <p:sldSz cx="18288000" cy="10287000"/>
  <p:notesSz cx="6858000" cy="9144000"/>
  <p:embeddedFontLst>
    <p:embeddedFont>
      <p:font typeface="Algerian" panose="04020705040A02060702" pitchFamily="82" charset="0"/>
      <p:regular r:id="rId72"/>
    </p:embeddedFont>
    <p:embeddedFont>
      <p:font typeface="Aptos Bold" panose="020B0004020202020204" pitchFamily="34" charset="0"/>
      <p:regular r:id="rId73"/>
      <p:bold r:id="rId74"/>
    </p:embeddedFont>
    <p:embeddedFont>
      <p:font typeface="Arimo" panose="020B0604020202020204" charset="0"/>
      <p:regular r:id="rId75"/>
    </p:embeddedFont>
    <p:embeddedFont>
      <p:font typeface="Arimo Bold" panose="020B0604020202020204" charset="0"/>
      <p:regular r:id="rId76"/>
    </p:embeddedFont>
    <p:embeddedFont>
      <p:font typeface="Cambria" panose="02040503050406030204" pitchFamily="18" charset="0"/>
      <p:regular r:id="rId77"/>
      <p:bold r:id="rId78"/>
      <p:italic r:id="rId79"/>
      <p:boldItalic r:id="rId80"/>
    </p:embeddedFont>
    <p:embeddedFont>
      <p:font typeface="Libre Franklin Bold" panose="020B0604020202020204" charset="0"/>
      <p:regular r:id="rId81"/>
    </p:embeddedFont>
    <p:embeddedFont>
      <p:font typeface="Libre Franklin Heavy" panose="020B0604020202020204" charset="0"/>
      <p:regular r:id="rId82"/>
    </p:embeddedFont>
    <p:embeddedFont>
      <p:font typeface="Open Sans" panose="020B0606030504020204" pitchFamily="34" charset="0"/>
      <p:regular r:id="rId83"/>
      <p:bold r:id="rId84"/>
      <p:italic r:id="rId85"/>
      <p:boldItalic r:id="rId86"/>
    </p:embeddedFont>
    <p:embeddedFont>
      <p:font typeface="Open Sans Bold" panose="020B0806030504020204" charset="0"/>
      <p:regular r:id="rId87"/>
    </p:embeddedFont>
    <p:embeddedFont>
      <p:font typeface="Trebuchet MS" panose="020B0603020202020204" pitchFamily="34" charset="0"/>
      <p:regular r:id="rId88"/>
      <p:bold r:id="rId89"/>
      <p:italic r:id="rId90"/>
      <p:boldItalic r:id="rId91"/>
    </p:embeddedFont>
    <p:embeddedFont>
      <p:font typeface="Wingdings 3" panose="05040102010807070707" pitchFamily="18" charset="2"/>
      <p:regular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0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92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1.fntdata"/><Relationship Id="rId90" Type="http://schemas.openxmlformats.org/officeDocument/2006/relationships/font" Target="fonts/font19.fntdata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CB2A0-49B2-4759-8B34-112E051AFF85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14301-F6AB-4CB1-AC47-E848F84DBA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95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F77DB-A074-4D57-AA65-CFF3A0CFBE1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62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D7535-CEE8-49AB-8C2F-8024AAA74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9FBD11-C851-F291-CB48-DAEC21B7B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E6C3D3-5737-4551-DE36-9D8361CDE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6C7BA-703E-52FF-7CA9-FBAEFA513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F77DB-A074-4D57-AA65-CFF3A0CFBE1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6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115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705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82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7247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429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560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309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1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257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420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634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47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4666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07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790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19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27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21F6B-5E56-48C7-8C54-C6C1B8C36695}" type="datetimeFigureOut">
              <a:rPr lang="pt-BR" smtClean="0"/>
              <a:t>28/09/2025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0F58490C-8D64-45D9-8876-9D20D626E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1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feregov.br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feregov.br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contas.tcu.gov.br/sagas/SvlVisualizarRelVotoAcRtf?codFiltro=SAGAS-SESSAO-ENCERRADA&amp;seOcultaPagina=S&amp;item0=46205" TargetMode="Externa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Relationship Id="rId9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42927">
            <a:off x="7608083" y="-6316485"/>
            <a:ext cx="13618384" cy="10176647"/>
          </a:xfrm>
          <a:custGeom>
            <a:avLst/>
            <a:gdLst/>
            <a:ahLst/>
            <a:cxnLst/>
            <a:rect l="l" t="t" r="r" b="b"/>
            <a:pathLst>
              <a:path w="13618384" h="10176647">
                <a:moveTo>
                  <a:pt x="0" y="0"/>
                </a:moveTo>
                <a:lnTo>
                  <a:pt x="13618384" y="0"/>
                </a:lnTo>
                <a:lnTo>
                  <a:pt x="13618384" y="10176647"/>
                </a:lnTo>
                <a:lnTo>
                  <a:pt x="0" y="10176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3144250">
            <a:off x="11551098" y="-4191869"/>
            <a:ext cx="9828785" cy="8598708"/>
          </a:xfrm>
          <a:custGeom>
            <a:avLst/>
            <a:gdLst/>
            <a:ahLst/>
            <a:cxnLst/>
            <a:rect l="l" t="t" r="r" b="b"/>
            <a:pathLst>
              <a:path w="9828785" h="8598708">
                <a:moveTo>
                  <a:pt x="0" y="0"/>
                </a:moveTo>
                <a:lnTo>
                  <a:pt x="9828785" y="0"/>
                </a:lnTo>
                <a:lnTo>
                  <a:pt x="9828785" y="8598708"/>
                </a:lnTo>
                <a:lnTo>
                  <a:pt x="0" y="8598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5012184" y="2842732"/>
            <a:ext cx="8263632" cy="310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19"/>
              </a:lnSpc>
            </a:pPr>
            <a:r>
              <a:rPr lang="en-US" sz="8019" b="1" dirty="0">
                <a:solidFill>
                  <a:srgbClr val="FFCA2B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DE GESTÃO E GOVERNANÇA </a:t>
            </a:r>
          </a:p>
          <a:p>
            <a:pPr marL="0" lvl="0" indent="0" algn="l">
              <a:lnSpc>
                <a:spcPts val="8019"/>
              </a:lnSpc>
              <a:spcBef>
                <a:spcPct val="0"/>
              </a:spcBef>
            </a:pPr>
            <a:r>
              <a:rPr lang="en-US" sz="8019" b="1" dirty="0">
                <a:solidFill>
                  <a:srgbClr val="FFCA2B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PÚBLICA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12184" y="1665796"/>
            <a:ext cx="8263632" cy="1332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33"/>
              </a:lnSpc>
            </a:pPr>
            <a:r>
              <a:rPr lang="en-US" sz="10695" b="1" dirty="0">
                <a:solidFill>
                  <a:srgbClr val="FFCA2B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I SIMPÓSIO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16630" y="5896065"/>
            <a:ext cx="1923528" cy="1070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4140" b="1">
                <a:solidFill>
                  <a:srgbClr val="000000"/>
                </a:solidFill>
                <a:latin typeface="Libre Franklin Bold"/>
                <a:ea typeface="Libre Franklin Bold"/>
                <a:cs typeface="Libre Franklin Bold"/>
                <a:sym typeface="Libre Franklin Bold"/>
              </a:rPr>
              <a:t>UFMS/ MPA</a:t>
            </a:r>
          </a:p>
        </p:txBody>
      </p:sp>
      <p:sp>
        <p:nvSpPr>
          <p:cNvPr id="7" name="Freeform 7"/>
          <p:cNvSpPr/>
          <p:nvPr/>
        </p:nvSpPr>
        <p:spPr>
          <a:xfrm rot="-3551514">
            <a:off x="-4261967" y="-6457739"/>
            <a:ext cx="13996435" cy="10459154"/>
          </a:xfrm>
          <a:custGeom>
            <a:avLst/>
            <a:gdLst/>
            <a:ahLst/>
            <a:cxnLst/>
            <a:rect l="l" t="t" r="r" b="b"/>
            <a:pathLst>
              <a:path w="13996435" h="10459154">
                <a:moveTo>
                  <a:pt x="0" y="0"/>
                </a:moveTo>
                <a:lnTo>
                  <a:pt x="13996436" y="0"/>
                </a:lnTo>
                <a:lnTo>
                  <a:pt x="13996436" y="10459154"/>
                </a:lnTo>
                <a:lnTo>
                  <a:pt x="0" y="10459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9086365">
            <a:off x="-2222972" y="4575195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3" y="0"/>
                </a:lnTo>
                <a:lnTo>
                  <a:pt x="14581063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-149974">
            <a:off x="-463430" y="-263166"/>
            <a:ext cx="10526316" cy="2583732"/>
          </a:xfrm>
          <a:custGeom>
            <a:avLst/>
            <a:gdLst/>
            <a:ahLst/>
            <a:cxnLst/>
            <a:rect l="l" t="t" r="r" b="b"/>
            <a:pathLst>
              <a:path w="10526316" h="2583732">
                <a:moveTo>
                  <a:pt x="0" y="0"/>
                </a:moveTo>
                <a:lnTo>
                  <a:pt x="10526316" y="0"/>
                </a:lnTo>
                <a:lnTo>
                  <a:pt x="10526316" y="2583732"/>
                </a:lnTo>
                <a:lnTo>
                  <a:pt x="0" y="25837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7842556">
            <a:off x="9698903" y="757621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9144000" y="6978271"/>
            <a:ext cx="11428226" cy="2805110"/>
          </a:xfrm>
          <a:custGeom>
            <a:avLst/>
            <a:gdLst/>
            <a:ahLst/>
            <a:cxnLst/>
            <a:rect l="l" t="t" r="r" b="b"/>
            <a:pathLst>
              <a:path w="11428226" h="2805110">
                <a:moveTo>
                  <a:pt x="0" y="0"/>
                </a:moveTo>
                <a:lnTo>
                  <a:pt x="11428226" y="0"/>
                </a:lnTo>
                <a:lnTo>
                  <a:pt x="11428226" y="2805110"/>
                </a:lnTo>
                <a:lnTo>
                  <a:pt x="0" y="2805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 rot="-8216012">
            <a:off x="995191" y="5408120"/>
            <a:ext cx="10550592" cy="9230181"/>
          </a:xfrm>
          <a:custGeom>
            <a:avLst/>
            <a:gdLst/>
            <a:ahLst/>
            <a:cxnLst/>
            <a:rect l="l" t="t" r="r" b="b"/>
            <a:pathLst>
              <a:path w="10550592" h="9230181">
                <a:moveTo>
                  <a:pt x="0" y="0"/>
                </a:moveTo>
                <a:lnTo>
                  <a:pt x="10550592" y="0"/>
                </a:lnTo>
                <a:lnTo>
                  <a:pt x="10550592" y="9230182"/>
                </a:lnTo>
                <a:lnTo>
                  <a:pt x="0" y="923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0" y="8793327"/>
            <a:ext cx="18288000" cy="1493673"/>
            <a:chOff x="0" y="0"/>
            <a:chExt cx="2220390" cy="1813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20390" cy="181350"/>
            </a:xfrm>
            <a:custGeom>
              <a:avLst/>
              <a:gdLst/>
              <a:ahLst/>
              <a:cxnLst/>
              <a:rect l="l" t="t" r="r" b="b"/>
              <a:pathLst>
                <a:path w="2220390" h="181350">
                  <a:moveTo>
                    <a:pt x="0" y="0"/>
                  </a:moveTo>
                  <a:lnTo>
                    <a:pt x="2220390" y="0"/>
                  </a:lnTo>
                  <a:lnTo>
                    <a:pt x="2220390" y="181350"/>
                  </a:lnTo>
                  <a:lnTo>
                    <a:pt x="0" y="181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697013" y="8979591"/>
            <a:ext cx="4534405" cy="1121144"/>
          </a:xfrm>
          <a:custGeom>
            <a:avLst/>
            <a:gdLst/>
            <a:ahLst/>
            <a:cxnLst/>
            <a:rect l="l" t="t" r="r" b="b"/>
            <a:pathLst>
              <a:path w="4534405" h="1121144">
                <a:moveTo>
                  <a:pt x="0" y="0"/>
                </a:moveTo>
                <a:lnTo>
                  <a:pt x="4534406" y="0"/>
                </a:lnTo>
                <a:lnTo>
                  <a:pt x="4534406" y="1121145"/>
                </a:lnTo>
                <a:lnTo>
                  <a:pt x="0" y="1121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1156661" y="8966758"/>
            <a:ext cx="1121220" cy="1133977"/>
          </a:xfrm>
          <a:custGeom>
            <a:avLst/>
            <a:gdLst/>
            <a:ahLst/>
            <a:cxnLst/>
            <a:rect l="l" t="t" r="r" b="b"/>
            <a:pathLst>
              <a:path w="1121220" h="1133977">
                <a:moveTo>
                  <a:pt x="0" y="0"/>
                </a:moveTo>
                <a:lnTo>
                  <a:pt x="1121220" y="0"/>
                </a:lnTo>
                <a:lnTo>
                  <a:pt x="1121220" y="1133978"/>
                </a:lnTo>
                <a:lnTo>
                  <a:pt x="0" y="1133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5837437" y="8939281"/>
            <a:ext cx="2371137" cy="1075200"/>
          </a:xfrm>
          <a:custGeom>
            <a:avLst/>
            <a:gdLst/>
            <a:ahLst/>
            <a:cxnLst/>
            <a:rect l="l" t="t" r="r" b="b"/>
            <a:pathLst>
              <a:path w="2371137" h="1075200">
                <a:moveTo>
                  <a:pt x="0" y="0"/>
                </a:moveTo>
                <a:lnTo>
                  <a:pt x="2371138" y="0"/>
                </a:lnTo>
                <a:lnTo>
                  <a:pt x="2371138" y="1075200"/>
                </a:lnTo>
                <a:lnTo>
                  <a:pt x="0" y="10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2407852" y="8966758"/>
            <a:ext cx="3186991" cy="1047723"/>
          </a:xfrm>
          <a:custGeom>
            <a:avLst/>
            <a:gdLst/>
            <a:ahLst/>
            <a:cxnLst/>
            <a:rect l="l" t="t" r="r" b="b"/>
            <a:pathLst>
              <a:path w="3186991" h="1047723">
                <a:moveTo>
                  <a:pt x="0" y="0"/>
                </a:moveTo>
                <a:lnTo>
                  <a:pt x="3186990" y="0"/>
                </a:lnTo>
                <a:lnTo>
                  <a:pt x="3186990" y="1047723"/>
                </a:lnTo>
                <a:lnTo>
                  <a:pt x="0" y="1047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257312" y="7536045"/>
            <a:ext cx="2788416" cy="44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7"/>
              </a:lnSpc>
            </a:pPr>
            <a:r>
              <a:rPr lang="en-US" sz="264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TED 30/2024 MPA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4971" y="9299481"/>
            <a:ext cx="1273097" cy="44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7"/>
              </a:lnSpc>
            </a:pPr>
            <a:r>
              <a:rPr lang="en-US" sz="264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APOIO: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90730" y="9280909"/>
            <a:ext cx="2179637" cy="44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7"/>
              </a:lnSpc>
            </a:pPr>
            <a:r>
              <a:rPr lang="en-US" sz="264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REALIZAÇÃO: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16A88-D218-1762-8588-A69073571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8ADB2C4-B35B-81BF-95B5-8394600E2CC8}"/>
              </a:ext>
            </a:extLst>
          </p:cNvPr>
          <p:cNvSpPr txBox="1"/>
          <p:nvPr/>
        </p:nvSpPr>
        <p:spPr>
          <a:xfrm>
            <a:off x="857249" y="361206"/>
            <a:ext cx="15231836" cy="10341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48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Partes Principais (Partícipes)</a:t>
            </a:r>
          </a:p>
          <a:p>
            <a:pPr defTabSz="685800"/>
            <a:endParaRPr lang="pt-BR" sz="2700" b="1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defTabSz="685800">
              <a:spcBef>
                <a:spcPts val="900"/>
              </a:spcBef>
            </a:pP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highlight>
                  <a:srgbClr val="FFFF00"/>
                </a:highlight>
                <a:latin typeface="Trebuchet MS" panose="020B0603020202020204"/>
              </a:rPr>
              <a:t>A. Concedente</a:t>
            </a:r>
            <a:endParaRPr lang="pt-BR" sz="2400" dirty="0">
              <a:solidFill>
                <a:srgbClr val="2C3C43">
                  <a:lumMod val="90000"/>
                  <a:lumOff val="10000"/>
                </a:srgbClr>
              </a:solidFill>
              <a:highlight>
                <a:srgbClr val="FFFF00"/>
              </a:highlight>
              <a:latin typeface="Trebuchet MS" panose="020B0603020202020204"/>
            </a:endParaRPr>
          </a:p>
          <a:p>
            <a:pPr defTabSz="685800">
              <a:spcBef>
                <a:spcPts val="900"/>
              </a:spcBef>
            </a:pP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O Concedente é o órgão ou a entidade da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administração pública federal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.</a:t>
            </a:r>
          </a:p>
          <a:p>
            <a:pPr defTabSz="685800">
              <a:spcBef>
                <a:spcPts val="900"/>
              </a:spcBef>
            </a:pP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•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Função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: É o responsável pela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transferência dos recursos financeiros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destinados à execução do objeto do convênio ou do contrato de repasse.</a:t>
            </a:r>
          </a:p>
          <a:p>
            <a:pPr defTabSz="685800">
              <a:spcBef>
                <a:spcPts val="900"/>
              </a:spcBef>
            </a:pP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•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Responsabilidades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: Também é o responsável pela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verificação da conformidade financeira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, pelo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acompanhamento da execução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e pela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avaliação do cumprimento do objeto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do instrumento.</a:t>
            </a:r>
          </a:p>
          <a:p>
            <a:pPr defTabSz="685800">
              <a:spcBef>
                <a:spcPts val="900"/>
              </a:spcBef>
            </a:pPr>
            <a:endParaRPr lang="pt-BR" sz="2400" b="1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defTabSz="685800">
              <a:spcBef>
                <a:spcPts val="900"/>
              </a:spcBef>
            </a:pP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highlight>
                  <a:srgbClr val="FFFF00"/>
                </a:highlight>
                <a:latin typeface="Trebuchet MS" panose="020B0603020202020204"/>
              </a:rPr>
              <a:t>B. Convenente</a:t>
            </a:r>
            <a:endParaRPr lang="pt-BR" sz="2400" dirty="0">
              <a:solidFill>
                <a:srgbClr val="2C3C43">
                  <a:lumMod val="90000"/>
                  <a:lumOff val="10000"/>
                </a:srgbClr>
              </a:solidFill>
              <a:highlight>
                <a:srgbClr val="FFFF00"/>
              </a:highlight>
              <a:latin typeface="Trebuchet MS" panose="020B0603020202020204"/>
            </a:endParaRPr>
          </a:p>
          <a:p>
            <a:pPr defTabSz="685800">
              <a:spcBef>
                <a:spcPts val="900"/>
              </a:spcBef>
            </a:pP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Órgão ou a entidade que recebe os recursos da União para pactuar a execução de um programa, projeto, atividade, obra ou serviço de engenharia.</a:t>
            </a:r>
          </a:p>
          <a:p>
            <a:pPr defTabSz="685800">
              <a:spcBef>
                <a:spcPts val="900"/>
              </a:spcBef>
            </a:pP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•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Tipos de Convenente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: Pode ser um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órgão ou entidade estadual, distrital ou municipal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, um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consórcio público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, um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serviço social autônomo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ou uma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entidade privada sem fins lucrativos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de que trata o Art. 199, § 1º, da Constituição.</a:t>
            </a:r>
          </a:p>
          <a:p>
            <a:pPr defTabSz="685800">
              <a:spcBef>
                <a:spcPts val="900"/>
              </a:spcBef>
            </a:pP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•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Consórcios Públicos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: O consórcio público (pessoa jurídica composta exclusivamente por entes da Federação) pode ser o convenente (os entes federados são responsáveis solidários) </a:t>
            </a:r>
          </a:p>
          <a:p>
            <a:pPr defTabSz="685800">
              <a:spcBef>
                <a:spcPts val="900"/>
              </a:spcBef>
            </a:pP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• </a:t>
            </a:r>
            <a:r>
              <a:rPr lang="pt-BR" sz="2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Responsabilidades</a:t>
            </a:r>
            <a:r>
              <a:rPr lang="pt-BR" sz="24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: Compete ao convenente executar e fiscalizar os trabalhos, garantir a infraestrutura necessária, realizar o procedimento de compras e contratações (licitação), gerenciar a conta vinculada e prestar contas dos recursos transferidos.</a:t>
            </a:r>
          </a:p>
          <a:p>
            <a:pPr defTabSz="685800"/>
            <a:br>
              <a:rPr lang="pt-BR" sz="4200" dirty="0">
                <a:solidFill>
                  <a:prstClr val="black"/>
                </a:solidFill>
                <a:latin typeface="Trebuchet MS" panose="020B0603020202020204"/>
              </a:rPr>
            </a:br>
            <a:endParaRPr lang="pt-BR" sz="4200" dirty="0">
              <a:solidFill>
                <a:srgbClr val="2C3C43"/>
              </a:solidFill>
              <a:latin typeface="Rawline"/>
            </a:endParaRPr>
          </a:p>
        </p:txBody>
      </p:sp>
    </p:spTree>
    <p:extLst>
      <p:ext uri="{BB962C8B-B14F-4D97-AF65-F5344CB8AC3E}">
        <p14:creationId xmlns:p14="http://schemas.microsoft.com/office/powerpoint/2010/main" val="427057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CA771-305A-0D81-A13B-F807073EA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3E6FBC2-95DE-4CC9-FF57-B09CD95E2B7C}"/>
              </a:ext>
            </a:extLst>
          </p:cNvPr>
          <p:cNvSpPr txBox="1"/>
          <p:nvPr/>
        </p:nvSpPr>
        <p:spPr>
          <a:xfrm>
            <a:off x="696688" y="239486"/>
            <a:ext cx="14804570" cy="914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48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Atores na Operacionalização e Execução</a:t>
            </a:r>
          </a:p>
          <a:p>
            <a:pPr algn="just" defTabSz="685800"/>
            <a:endParaRPr lang="pt-BR" sz="2700" b="1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algn="just" defTabSz="685800"/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highlight>
                  <a:srgbClr val="FFFF00"/>
                </a:highlight>
                <a:latin typeface="Trebuchet MS" panose="020B0603020202020204"/>
              </a:rPr>
              <a:t>C. Mandatária</a:t>
            </a:r>
            <a:endParaRPr lang="pt-BR" sz="2700" dirty="0">
              <a:solidFill>
                <a:srgbClr val="2C3C43">
                  <a:lumMod val="90000"/>
                  <a:lumOff val="10000"/>
                </a:srgbClr>
              </a:solidFill>
              <a:highlight>
                <a:srgbClr val="FFFF00"/>
              </a:highlight>
              <a:latin typeface="Trebuchet MS" panose="020B0603020202020204"/>
            </a:endParaRPr>
          </a:p>
          <a:p>
            <a:pPr algn="just" defTabSz="685800"/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Instituição financeira oficial federal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que celebra e operacionaliza contratos de repasse em nome da União.</a:t>
            </a:r>
          </a:p>
          <a:p>
            <a:pPr algn="just" defTabSz="685800"/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•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Função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: Atua como um intermediário contratado pelo concedente, assumindo a responsabilidade por funções delegadas. </a:t>
            </a:r>
          </a:p>
          <a:p>
            <a:pPr defTabSz="685800"/>
            <a:endParaRPr lang="pt-BR" sz="2700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defTabSz="685800"/>
            <a:endParaRPr lang="pt-BR" sz="2700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algn="just" defTabSz="685800"/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highlight>
                  <a:srgbClr val="FFFF00"/>
                </a:highlight>
                <a:latin typeface="Trebuchet MS" panose="020B0603020202020204"/>
              </a:rPr>
              <a:t>D. Unidade Executora</a:t>
            </a:r>
            <a:endParaRPr lang="pt-BR" sz="2700" dirty="0">
              <a:solidFill>
                <a:srgbClr val="2C3C43">
                  <a:lumMod val="90000"/>
                  <a:lumOff val="10000"/>
                </a:srgbClr>
              </a:solidFill>
              <a:highlight>
                <a:srgbClr val="FFFF00"/>
              </a:highlight>
              <a:latin typeface="Trebuchet MS" panose="020B0603020202020204"/>
            </a:endParaRPr>
          </a:p>
          <a:p>
            <a:pPr algn="just" defTabSz="685800"/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Órgão ou entidade da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administração pública direta ou indireta de qualquer esfera de governo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, inclusive consórcio público de direito público, que é partícipe no instrumento, sobre o qual recai a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responsabilidade pela execução do objeto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.</a:t>
            </a:r>
          </a:p>
          <a:p>
            <a:pPr algn="just" defTabSz="685800"/>
            <a:endParaRPr lang="pt-BR" sz="2700" b="1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algn="just" defTabSz="685800"/>
            <a:endParaRPr lang="pt-BR" sz="2700" b="1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algn="just" defTabSz="685800"/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highlight>
                  <a:srgbClr val="FFFF00"/>
                </a:highlight>
                <a:latin typeface="Trebuchet MS" panose="020B0603020202020204"/>
              </a:rPr>
              <a:t>E. Interveniente</a:t>
            </a:r>
            <a:endParaRPr lang="pt-BR" sz="2700" dirty="0">
              <a:solidFill>
                <a:srgbClr val="2C3C43">
                  <a:lumMod val="90000"/>
                  <a:lumOff val="10000"/>
                </a:srgbClr>
              </a:solidFill>
              <a:highlight>
                <a:srgbClr val="FFFF00"/>
              </a:highlight>
              <a:latin typeface="Trebuchet MS" panose="020B0603020202020204"/>
            </a:endParaRPr>
          </a:p>
          <a:p>
            <a:pPr algn="just" defTabSz="685800"/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É um órgão ou entidade (pública ou privada, de qualquer esfera de governo) que participa para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manifestar consentimento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ou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assumir obrigações em nome próprio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.</a:t>
            </a:r>
          </a:p>
          <a:p>
            <a:pPr algn="just" defTabSz="685800"/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•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Responsabilidade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: O instrumento deve conter como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cláusula necessária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a menção às </a:t>
            </a:r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obrigações e às possibilidades de responsabilização solidária</a:t>
            </a: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 do interveniente, quando este estiver presente no ajuste</a:t>
            </a:r>
          </a:p>
        </p:txBody>
      </p:sp>
    </p:spTree>
    <p:extLst>
      <p:ext uri="{BB962C8B-B14F-4D97-AF65-F5344CB8AC3E}">
        <p14:creationId xmlns:p14="http://schemas.microsoft.com/office/powerpoint/2010/main" val="288654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A934C-ED2F-5547-0148-B98601355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B57C653-4752-0A3E-577B-93BAD02C130E}"/>
              </a:ext>
            </a:extLst>
          </p:cNvPr>
          <p:cNvSpPr txBox="1"/>
          <p:nvPr/>
        </p:nvSpPr>
        <p:spPr>
          <a:xfrm>
            <a:off x="762000" y="615268"/>
            <a:ext cx="16764000" cy="923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4800" b="1" dirty="0" err="1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Subconveniamento</a:t>
            </a:r>
            <a:r>
              <a:rPr lang="pt-BR" sz="4800" b="1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 (Parcerias na Execução)</a:t>
            </a:r>
          </a:p>
          <a:p>
            <a:pPr algn="just" defTabSz="685800"/>
            <a:endParaRPr lang="pt-BR" sz="2700" b="1" dirty="0">
              <a:solidFill>
                <a:srgbClr val="2C3C43">
                  <a:lumMod val="90000"/>
                  <a:lumOff val="10000"/>
                </a:srgbClr>
              </a:solidFill>
              <a:latin typeface="Aptos" panose="020B0004020202020204" pitchFamily="34" charset="0"/>
            </a:endParaRPr>
          </a:p>
          <a:p>
            <a:pPr defTabSz="685800"/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A execução do objeto do convênio pelo ente convenente pode se dar por meio da celebração de parcerias, desde que dois requisitos fundamentais sejam atendidos: </a:t>
            </a:r>
          </a:p>
          <a:p>
            <a:pPr defTabSz="685800"/>
            <a:endParaRPr lang="pt-BR" sz="2700" dirty="0">
              <a:solidFill>
                <a:srgbClr val="2C3C43">
                  <a:lumMod val="90000"/>
                  <a:lumOff val="10000"/>
                </a:srgbClr>
              </a:solidFill>
              <a:latin typeface="Aptos" panose="020B0004020202020204" pitchFamily="34" charset="0"/>
            </a:endParaRPr>
          </a:p>
          <a:p>
            <a:pPr marL="514350" indent="-514350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Previsão Expressa no Plano de Trabalho</a:t>
            </a:r>
          </a:p>
          <a:p>
            <a:pPr marL="514350" indent="-514350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alt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Não Descentralização Total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700" dirty="0">
              <a:solidFill>
                <a:srgbClr val="2C3C43">
                  <a:lumMod val="90000"/>
                  <a:lumOff val="10000"/>
                </a:srgbClr>
              </a:solidFill>
              <a:latin typeface="Aptos" panose="020B00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600" b="1" dirty="0">
                <a:solidFill>
                  <a:srgbClr val="2C3C43">
                    <a:lumMod val="90000"/>
                    <a:lumOff val="10000"/>
                  </a:srgbClr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Quem Pode ser o Parceiro?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700" dirty="0">
              <a:solidFill>
                <a:srgbClr val="2C3C43">
                  <a:lumMod val="90000"/>
                  <a:lumOff val="10000"/>
                </a:srgbClr>
              </a:solidFill>
              <a:latin typeface="Aptos" panose="020B0004020202020204" pitchFamily="34" charset="0"/>
            </a:endParaRP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Outros entes da federação (estados, municípios ou Distrito Federal) </a:t>
            </a: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Consórcios públicos </a:t>
            </a: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Serviços sociais autônomos</a:t>
            </a: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Entidades filantrópicas e sem fins lucrativos (de que trata o art. 199, § 1º, da Constituição Federal) </a:t>
            </a: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srgbClr val="2C3C43">
                    <a:lumMod val="90000"/>
                    <a:lumOff val="10000"/>
                  </a:srgbClr>
                </a:solidFill>
                <a:latin typeface="Aptos" panose="020B0004020202020204" pitchFamily="34" charset="0"/>
              </a:rPr>
              <a:t>Organizações da sociedade civil (OSC), observando-se a legislação específica (Lei nº 13.019/2014 e Decreto nº 8.726/2016)</a:t>
            </a:r>
          </a:p>
          <a:p>
            <a:pPr marL="514350" indent="-514350" defTabSz="685800">
              <a:buFontTx/>
              <a:buAutoNum type="arabicPeriod"/>
            </a:pPr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490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EEED5-BEB8-C709-5099-581F7E1D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B8B19E-4158-02D8-D981-06434041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11823"/>
          <a:stretch>
            <a:fillRect/>
          </a:stretch>
        </p:blipFill>
        <p:spPr>
          <a:xfrm>
            <a:off x="6404781" y="-1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7" name="CaixaDeTexto 4">
            <a:extLst>
              <a:ext uri="{FF2B5EF4-FFF2-40B4-BE49-F238E27FC236}">
                <a16:creationId xmlns:a16="http://schemas.microsoft.com/office/drawing/2014/main" id="{635C8111-924C-6C5E-6278-21F59A3CFA0A}"/>
              </a:ext>
            </a:extLst>
          </p:cNvPr>
          <p:cNvSpPr txBox="1"/>
          <p:nvPr/>
        </p:nvSpPr>
        <p:spPr>
          <a:xfrm>
            <a:off x="587853" y="4350920"/>
            <a:ext cx="7479015" cy="355364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5100" b="1" dirty="0">
                <a:solidFill>
                  <a:srgbClr val="0070C0"/>
                </a:solidFill>
                <a:latin typeface="Trebuchet MS" panose="020B0603020202020204"/>
              </a:rPr>
              <a:t>ATOS PREPARATÓRIOS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5100" b="1" dirty="0">
                <a:solidFill>
                  <a:srgbClr val="0070C0"/>
                </a:solidFill>
                <a:latin typeface="Trebuchet MS" panose="020B0603020202020204"/>
              </a:rPr>
              <a:t> E</a:t>
            </a:r>
            <a:endParaRPr lang="en-US" sz="5100" dirty="0">
              <a:solidFill>
                <a:srgbClr val="0070C0"/>
              </a:solidFill>
              <a:latin typeface="Trebuchet MS" panose="020B0603020202020204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5100" b="1" dirty="0">
                <a:solidFill>
                  <a:srgbClr val="0070C0"/>
                </a:solidFill>
                <a:latin typeface="Trebuchet MS" panose="020B0603020202020204"/>
              </a:rPr>
              <a:t>REQUISITOS PARA CELEBRAÇÃO</a:t>
            </a:r>
            <a:endParaRPr lang="en-US" sz="5100" dirty="0">
              <a:solidFill>
                <a:srgbClr val="0070C0"/>
              </a:solidFill>
              <a:latin typeface="Trebuchet MS" panose="020B0603020202020204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sz="5100" dirty="0">
              <a:solidFill>
                <a:srgbClr val="90C226"/>
              </a:solidFill>
              <a:latin typeface="Trebuchet MS" panose="020B060302020202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56518" y="0"/>
            <a:ext cx="1828800" cy="1028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37901" y="5522120"/>
            <a:ext cx="7145337" cy="476488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72215" y="-12700"/>
            <a:ext cx="4511024" cy="10299701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05163" y="-12700"/>
            <a:ext cx="3882837" cy="10299701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98500" y="4572000"/>
            <a:ext cx="4889501" cy="5715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01750" y="-12700"/>
            <a:ext cx="4281489" cy="10299701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48095" y="-12700"/>
            <a:ext cx="1935141" cy="10299701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08499" y="-12700"/>
            <a:ext cx="1874738" cy="10299701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57500" y="5384801"/>
            <a:ext cx="2725739" cy="49022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0E113F94-D38D-93B4-4968-0349DC021F23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A1086A7-D943-AE2B-E118-6E7ED843AC4B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59ECE979-41E2-1903-4711-B29CF603FD1C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3E76E908-2D13-AFBF-249B-7F07AE8AAB70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70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B5FF7-D234-92DC-9EE8-EDF9700EA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7B35E91-28D2-A38C-3205-D375F9D514F5}"/>
              </a:ext>
            </a:extLst>
          </p:cNvPr>
          <p:cNvSpPr txBox="1"/>
          <p:nvPr/>
        </p:nvSpPr>
        <p:spPr>
          <a:xfrm>
            <a:off x="1202121" y="308110"/>
            <a:ext cx="144733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Trebuchet MS" panose="020B0603020202020204"/>
              </a:rPr>
              <a:t>Vedações Gerais à Celebração de Convênios e Contratos de Repasse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B221A2E-CAE1-0DD7-91BA-D4D999E0EF98}"/>
              </a:ext>
            </a:extLst>
          </p:cNvPr>
          <p:cNvSpPr txBox="1"/>
          <p:nvPr/>
        </p:nvSpPr>
        <p:spPr>
          <a:xfrm>
            <a:off x="768098" y="1928630"/>
            <a:ext cx="14297382" cy="7986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endParaRPr lang="pt-BR" sz="2700" i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marL="428625" indent="-428625" defTabSz="685800"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Vedações Gerais</a:t>
            </a:r>
          </a:p>
          <a:p>
            <a:pPr marL="428625" indent="-428625" defTabSz="685800">
              <a:buFont typeface="Wingdings" panose="05000000000000000000" pitchFamily="2" charset="2"/>
              <a:buChar char="Ø"/>
            </a:pPr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marL="1114425" lvl="1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Custeio continuado do proponente</a:t>
            </a:r>
          </a:p>
          <a:p>
            <a:pPr marL="1114425" lvl="1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Órgãos cadastrados como filial no CNPJ</a:t>
            </a:r>
          </a:p>
          <a:p>
            <a:pPr marL="1114425" lvl="1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Cobrança de taxa de administração</a:t>
            </a:r>
          </a:p>
          <a:p>
            <a:pPr marL="1114425" lvl="1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Inadimplência ou irregularidade do proponente (exceto Emendas)</a:t>
            </a:r>
          </a:p>
          <a:p>
            <a:pPr marL="1114425" lvl="1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Vigência que encerra no último ou primeiro trimestre de mandato</a:t>
            </a:r>
          </a:p>
          <a:p>
            <a:pPr marL="1114425" lvl="1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Legislação ou regulamentação específica</a:t>
            </a:r>
          </a:p>
          <a:p>
            <a:pPr marL="1114425" lvl="1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Capacidade técnica e operacional insuficientes</a:t>
            </a:r>
          </a:p>
          <a:p>
            <a:pPr marL="685800" lvl="1" defTabSz="685800"/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marL="3171825" lvl="4" indent="-428625" defTabSz="685800"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Vedações para Entidades Privadas sem Fins Lucrativos (SSA e SUS)</a:t>
            </a:r>
          </a:p>
          <a:p>
            <a:pPr marL="2743200" lvl="4" defTabSz="685800"/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marL="3857625" lvl="5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Dirigentes com vínculo ou parentesco com agente público</a:t>
            </a:r>
          </a:p>
          <a:p>
            <a:pPr marL="3857625" lvl="5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Dirigentes com contas julgadas irregulares (TCU – últimos 5 anos)</a:t>
            </a:r>
          </a:p>
          <a:p>
            <a:pPr marL="3857625" lvl="5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Objeto social sem correlação com o programa federal</a:t>
            </a:r>
          </a:p>
          <a:p>
            <a:pPr marL="3857625" lvl="5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Histórico de omissão, desvio de finalidade ou dano ao erário</a:t>
            </a:r>
          </a:p>
          <a:p>
            <a:pPr defTabSz="685800"/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94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DC266-5C74-56E5-C31A-EEA00178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44AB213-ABDF-0EA6-0911-60B8DBF9636F}"/>
              </a:ext>
            </a:extLst>
          </p:cNvPr>
          <p:cNvSpPr txBox="1"/>
          <p:nvPr/>
        </p:nvSpPr>
        <p:spPr>
          <a:xfrm>
            <a:off x="1202121" y="308109"/>
            <a:ext cx="144733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Trebuchet MS" panose="020B0603020202020204"/>
              </a:rPr>
              <a:t>Capacidade Técnica do Concedente (União)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8BA00FE-8AAF-A003-FFAA-CC49BDD4A3EF}"/>
              </a:ext>
            </a:extLst>
          </p:cNvPr>
          <p:cNvSpPr txBox="1"/>
          <p:nvPr/>
        </p:nvSpPr>
        <p:spPr>
          <a:xfrm>
            <a:off x="927170" y="1672908"/>
            <a:ext cx="14473308" cy="828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Para a celebração de convênios, os órgãos e entidades federais devem dispor de </a:t>
            </a:r>
            <a:r>
              <a:rPr lang="pt-BR" sz="2700" b="1" dirty="0">
                <a:solidFill>
                  <a:srgbClr val="FF0000"/>
                </a:solidFill>
                <a:latin typeface="Trebuchet MS" panose="020B0603020202020204"/>
              </a:rPr>
              <a:t>estrutura física e equipe técnica adequadas</a:t>
            </a:r>
            <a:r>
              <a:rPr lang="pt-BR" sz="2700" dirty="0">
                <a:solidFill>
                  <a:srgbClr val="FF0000"/>
                </a:solidFill>
                <a:latin typeface="Trebuchet MS" panose="020B0603020202020204"/>
              </a:rPr>
              <a:t>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para (art. 4º da PC nº 33/2023):</a:t>
            </a:r>
          </a:p>
          <a:p>
            <a:pPr defTabSz="685800"/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Verificar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as peças técnicas e documentais, incluindo os anteprojetos e projetos básicos de obras</a:t>
            </a: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Acompanhar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a execução física do objeto pactuado</a:t>
            </a: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Realizar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a conformidade financeira e a análise da prestação de contas final </a:t>
            </a: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Dispor de condições técnicas, financeiras e operacionais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para fiscalizar a execução física e analisar a prestação de contas dos ajustes.</a:t>
            </a:r>
          </a:p>
          <a:p>
            <a:pPr defTabSz="685800" fontAlgn="base">
              <a:spcBef>
                <a:spcPts val="900"/>
              </a:spcBef>
              <a:spcAft>
                <a:spcPts val="900"/>
              </a:spcAft>
            </a:pPr>
            <a:endParaRPr lang="pt-BR" sz="1500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spcBef>
                <a:spcPts val="900"/>
              </a:spcBef>
              <a:spcAft>
                <a:spcPts val="900"/>
              </a:spcAft>
            </a:pPr>
            <a:r>
              <a:rPr lang="pt-BR" sz="2700" b="1" dirty="0">
                <a:solidFill>
                  <a:prstClr val="black"/>
                </a:solidFill>
                <a:highlight>
                  <a:srgbClr val="FFFF00"/>
                </a:highlight>
                <a:latin typeface="Trebuchet MS" panose="020B0603020202020204"/>
              </a:rPr>
              <a:t>Delegação de Funções e Apoio Técnico:</a:t>
            </a:r>
            <a:r>
              <a:rPr lang="pt-BR" sz="2700" dirty="0">
                <a:solidFill>
                  <a:prstClr val="black"/>
                </a:solidFill>
                <a:highlight>
                  <a:srgbClr val="FFFF00"/>
                </a:highlight>
                <a:latin typeface="Trebuchet MS" panose="020B0603020202020204"/>
              </a:rPr>
              <a:t> </a:t>
            </a: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Instituições Financeiras Oficiais Federais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para atuarem como </a:t>
            </a: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Mandatárias da União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na operacionalização dos contratos de repasse.</a:t>
            </a: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Prestadores de Serviços (Apoiadores Técnicos)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Para </a:t>
            </a:r>
            <a:r>
              <a:rPr lang="pt-BR" sz="2700" b="1" dirty="0">
                <a:solidFill>
                  <a:srgbClr val="FF0000"/>
                </a:solidFill>
                <a:latin typeface="Trebuchet MS" panose="020B0603020202020204"/>
              </a:rPr>
              <a:t>auxiliarem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na verificação de documentos técnicos, no acompanhamento da execução e na avaliação da prestação de contas final dos convênios. </a:t>
            </a:r>
          </a:p>
        </p:txBody>
      </p:sp>
    </p:spTree>
    <p:extLst>
      <p:ext uri="{BB962C8B-B14F-4D97-AF65-F5344CB8AC3E}">
        <p14:creationId xmlns:p14="http://schemas.microsoft.com/office/powerpoint/2010/main" val="450670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51DDB-2EDB-B75E-D9E4-DA41870B1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3C0EB98-FEF3-DC40-DABF-92E747F60A66}"/>
              </a:ext>
            </a:extLst>
          </p:cNvPr>
          <p:cNvSpPr txBox="1"/>
          <p:nvPr/>
        </p:nvSpPr>
        <p:spPr>
          <a:xfrm>
            <a:off x="1202120" y="308109"/>
            <a:ext cx="154747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Trebuchet MS" panose="020B0603020202020204"/>
              </a:rPr>
              <a:t>Capacidade Técnica e Gerencial do Convenente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89C809-D032-8AB3-3BED-FCC6415F5FB5}"/>
              </a:ext>
            </a:extLst>
          </p:cNvPr>
          <p:cNvSpPr txBox="1"/>
          <p:nvPr/>
        </p:nvSpPr>
        <p:spPr>
          <a:xfrm>
            <a:off x="914400" y="2095500"/>
            <a:ext cx="15000515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Requisito legal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celebração de convênios condicionada à comprovação de capacidade técnica e operacional.</a:t>
            </a:r>
          </a:p>
          <a:p>
            <a:pPr marL="428625" indent="-428625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Plano de trabalho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análise deve verificar viabilidade técnica, econômica e capacidade gerencial.</a:t>
            </a:r>
          </a:p>
          <a:p>
            <a:pPr marL="428625" indent="-428625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Gestão interna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Portaria Conjunta 33/2023 exige área gestora de transferência com pelo menos um servidor ou empregado público efetivo.</a:t>
            </a:r>
          </a:p>
          <a:p>
            <a:pPr marL="428625" indent="-428625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Obras/Engenharia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</a:t>
            </a:r>
          </a:p>
          <a:p>
            <a:pPr marL="1114425" lvl="1" indent="-428625" defTabSz="6858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Fiscalização com profissionais habilitados.</a:t>
            </a:r>
          </a:p>
          <a:p>
            <a:pPr marL="1114425" lvl="1" indent="-428625" defTabSz="6858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Registro no </a:t>
            </a:r>
            <a:r>
              <a:rPr lang="pt-BR" sz="2700" dirty="0" err="1">
                <a:solidFill>
                  <a:prstClr val="black"/>
                </a:solidFill>
                <a:latin typeface="Trebuchet MS" panose="020B0603020202020204"/>
              </a:rPr>
              <a:t>Transferegov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(servidor responsável + ART/RRT).</a:t>
            </a:r>
          </a:p>
          <a:p>
            <a:pPr marL="428625" indent="-428625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Entidades Privadas Sem Fins Lucrativos:</a:t>
            </a:r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marL="1114425" lvl="1" indent="-428625" defTabSz="6858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Mínimo 3 anos de existência + experiência prévia.</a:t>
            </a:r>
          </a:p>
          <a:p>
            <a:pPr marL="1114425" lvl="1" indent="-428625" defTabSz="6858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Estrutura e condições técnicas compatíveis.</a:t>
            </a:r>
          </a:p>
        </p:txBody>
      </p:sp>
    </p:spTree>
    <p:extLst>
      <p:ext uri="{BB962C8B-B14F-4D97-AF65-F5344CB8AC3E}">
        <p14:creationId xmlns:p14="http://schemas.microsoft.com/office/powerpoint/2010/main" val="907081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A838E-83B6-4105-B729-8B812BDD8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6B01460-9DD9-DA27-D3DB-056D16748422}"/>
              </a:ext>
            </a:extLst>
          </p:cNvPr>
          <p:cNvSpPr txBox="1"/>
          <p:nvPr/>
        </p:nvSpPr>
        <p:spPr>
          <a:xfrm>
            <a:off x="926711" y="626310"/>
            <a:ext cx="14649087" cy="8494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2700" b="1" dirty="0">
                <a:solidFill>
                  <a:srgbClr val="0070C0"/>
                </a:solidFill>
                <a:latin typeface="Aptos" panose="020B0004020202020204" pitchFamily="34" charset="0"/>
              </a:rPr>
              <a:t>Portaria Conjunta nº 33/2023:</a:t>
            </a:r>
          </a:p>
          <a:p>
            <a:pPr algn="just" defTabSz="685800"/>
            <a:endParaRPr lang="pt-BR" sz="27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just" defTabSz="685800"/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Art. 33. São condições para celebração dos instrumentos:</a:t>
            </a:r>
          </a:p>
          <a:p>
            <a:pPr algn="just" defTabSz="685800"/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I -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cadastro</a:t>
            </a: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 do proponente atualizado no </a:t>
            </a:r>
            <a:r>
              <a:rPr lang="pt-BR" sz="2700" u="sng" dirty="0">
                <a:solidFill>
                  <a:srgbClr val="0070C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Transferegov.br</a:t>
            </a: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;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II -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plano de trabalho</a:t>
            </a: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 aprovado; 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III - apresentação das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peças documentais </a:t>
            </a: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de que trata o art. 24; 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IV - atendimento aos requisitos constitucionais e legais de que trata o art. 29; 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V - comprovação da disponibilidade da contrapartida do convenente, quando couber;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VI -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empenho</a:t>
            </a: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 da despesa pelo concedente, observado o disposto no art. 30; 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VII -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parecer jurídico </a:t>
            </a: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do órgão de assessoria ou consultoria jurídica do concedente ou da mandatária, ou parecer referencial no caso de utilização da minuta-padrão de que trata o art. 114, aprovada nos termos da legislação pertinente; e 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just" defTabSz="685800">
              <a:spcBef>
                <a:spcPts val="900"/>
              </a:spcBef>
            </a:pP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VIII - geração do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identificador único no Transferegov.br</a:t>
            </a:r>
            <a:r>
              <a:rPr lang="pt-BR" sz="2700" dirty="0">
                <a:solidFill>
                  <a:srgbClr val="000000"/>
                </a:solidFill>
                <a:latin typeface="Aptos" panose="020B0004020202020204" pitchFamily="34" charset="0"/>
              </a:rPr>
              <a:t>, pelo proponente, nos casos em que o objeto seja voltado para a execução de projetos de investimento em infraestrutura, em atenção ao disposto no art. 5º do Decreto 10.496, de 28 de setembro de 2020.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defTabSz="685800"/>
            <a:br>
              <a:rPr lang="pt-BR" sz="2700" dirty="0">
                <a:solidFill>
                  <a:prstClr val="black"/>
                </a:solidFill>
                <a:latin typeface="Trebuchet MS" panose="020B0603020202020204"/>
              </a:rPr>
            </a:br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17716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D250E-4F43-156F-BCF5-6B277DAE3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27B083A-2E9F-0450-89A9-26F6E993392D}"/>
              </a:ext>
            </a:extLst>
          </p:cNvPr>
          <p:cNvSpPr txBox="1"/>
          <p:nvPr/>
        </p:nvSpPr>
        <p:spPr>
          <a:xfrm>
            <a:off x="1183620" y="7475249"/>
            <a:ext cx="14466810" cy="3393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/>
            <a:r>
              <a:rPr lang="pt-BR" sz="2700" b="1" dirty="0">
                <a:solidFill>
                  <a:srgbClr val="002060"/>
                </a:solidFill>
                <a:latin typeface="Trebuchet MS" panose="020B0603020202020204"/>
              </a:rPr>
              <a:t>Aceitação: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Se a proposta for aceita, o concedente solicita ao proponente a </a:t>
            </a: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inclusão do Plano de Trabalho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no Transferegov.br.</a:t>
            </a:r>
          </a:p>
          <a:p>
            <a:pPr defTabSz="685800" fontAlgn="base"/>
            <a:endParaRPr lang="pt-BR" sz="750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 fontAlgn="base"/>
            <a:endParaRPr lang="pt-BR" sz="2700" b="1" dirty="0">
              <a:solidFill>
                <a:srgbClr val="002060"/>
              </a:solidFill>
              <a:latin typeface="Trebuchet MS" panose="020B0603020202020204"/>
            </a:endParaRPr>
          </a:p>
          <a:p>
            <a:pPr defTabSz="685800" fontAlgn="base"/>
            <a:r>
              <a:rPr lang="pt-BR" sz="2700" b="1" dirty="0">
                <a:solidFill>
                  <a:srgbClr val="002060"/>
                </a:solidFill>
                <a:latin typeface="Trebuchet MS" panose="020B0603020202020204"/>
              </a:rPr>
              <a:t>Recusa: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Em caso de recusa, o concedente registra o </a:t>
            </a:r>
            <a:r>
              <a:rPr lang="pt-BR" sz="2700" b="1" dirty="0">
                <a:solidFill>
                  <a:srgbClr val="FF0000"/>
                </a:solidFill>
                <a:latin typeface="Trebuchet MS" panose="020B0603020202020204"/>
              </a:rPr>
              <a:t>indeferimento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no sistema e comunica o proponente</a:t>
            </a:r>
            <a:br>
              <a:rPr lang="pt-BR" sz="3600" dirty="0">
                <a:solidFill>
                  <a:prstClr val="black"/>
                </a:solidFill>
                <a:latin typeface="Trebuchet MS" panose="020B0603020202020204"/>
              </a:rPr>
            </a:br>
            <a:br>
              <a:rPr lang="pt-BR" sz="3600" dirty="0">
                <a:solidFill>
                  <a:prstClr val="black"/>
                </a:solidFill>
                <a:latin typeface="Trebuchet MS" panose="020B0603020202020204"/>
              </a:rPr>
            </a:br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6A54668-E5F8-043C-1F11-EECF0074DD21}"/>
              </a:ext>
            </a:extLst>
          </p:cNvPr>
          <p:cNvGraphicFramePr>
            <a:graphicFrameLocks noGrp="1"/>
          </p:cNvGraphicFramePr>
          <p:nvPr/>
        </p:nvGraphicFramePr>
        <p:xfrm>
          <a:off x="456645" y="453150"/>
          <a:ext cx="15920761" cy="67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1926">
                  <a:extLst>
                    <a:ext uri="{9D8B030D-6E8A-4147-A177-3AD203B41FA5}">
                      <a16:colId xmlns:a16="http://schemas.microsoft.com/office/drawing/2014/main" val="1857777338"/>
                    </a:ext>
                  </a:extLst>
                </a:gridCol>
                <a:gridCol w="7468835">
                  <a:extLst>
                    <a:ext uri="{9D8B030D-6E8A-4147-A177-3AD203B41FA5}">
                      <a16:colId xmlns:a16="http://schemas.microsoft.com/office/drawing/2014/main" val="1576349077"/>
                    </a:ext>
                  </a:extLst>
                </a:gridCol>
              </a:tblGrid>
              <a:tr h="105184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pt-BR" sz="2700" b="1" dirty="0"/>
                        <a:t>Cadastramento e Divulgação dos Programas (Pela União)</a:t>
                      </a:r>
                    </a:p>
                  </a:txBody>
                  <a:tcPr marL="137160" marR="137160" marT="68580" marB="68580" anchor="ctr">
                    <a:solidFill>
                      <a:srgbClr val="173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700" b="1" dirty="0"/>
                        <a:t>2. Elaboração e Seleção da Proposta de Trabalho</a:t>
                      </a:r>
                    </a:p>
                  </a:txBody>
                  <a:tcPr marL="137160" marR="137160" marT="68580" marB="68580" anchor="ctr">
                    <a:solidFill>
                      <a:srgbClr val="173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260139"/>
                  </a:ext>
                </a:extLst>
              </a:tr>
              <a:tr h="5657592">
                <a:tc>
                  <a:txBody>
                    <a:bodyPr/>
                    <a:lstStyle/>
                    <a:p>
                      <a:endParaRPr lang="pt-BR" sz="24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2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Objetivo</a:t>
                      </a:r>
                      <a:r>
                        <a:rPr lang="pt-BR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estabelecer um conjunto de regras para concretizar a execução das políticas públicas e garantir o atendimento às demandas da sociedade.</a:t>
                      </a:r>
                      <a:endParaRPr lang="pt-BR" sz="2400" dirty="0"/>
                    </a:p>
                    <a:p>
                      <a:endParaRPr lang="pt-BR" sz="2400" dirty="0"/>
                    </a:p>
                    <a:p>
                      <a:r>
                        <a:rPr lang="pt-BR" sz="2400" dirty="0"/>
                        <a:t>O cadastro do programa deve conter informações detalhadas: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</a:rPr>
                        <a:t>Descrição, exigências, padrões e procedimentos.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</a:rPr>
                        <a:t>Critérios de elegibilidade e de prioridade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</a:rPr>
                        <a:t>Forma de Recepção da Proposta</a:t>
                      </a:r>
                    </a:p>
                    <a:p>
                      <a:endParaRPr lang="pt-BR" sz="2400" b="1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pt-BR" sz="2400" b="1" dirty="0"/>
                    </a:p>
                    <a:p>
                      <a:r>
                        <a:rPr lang="pt-BR" sz="2400" dirty="0"/>
                        <a:t>A proposta deve conter, 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</a:rPr>
                        <a:t>no mínimo</a:t>
                      </a:r>
                      <a:r>
                        <a:rPr lang="pt-BR" sz="2400" dirty="0"/>
                        <a:t>, os seguintes elementos: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dirty="0"/>
                        <a:t>Descrição do objeto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dirty="0"/>
                        <a:t>Justificativa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dirty="0"/>
                        <a:t>Estimativa dos recursos financeiros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dirty="0"/>
                        <a:t>Previsão do prazo para execução </a:t>
                      </a:r>
                    </a:p>
                    <a:p>
                      <a:pPr marL="285750" indent="-285750" fontAlgn="base"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dirty="0"/>
                        <a:t>Informações relativas à capacidade técnica e gerencial do proponente 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84132825"/>
                  </a:ext>
                </a:extLst>
              </a:tr>
            </a:tbl>
          </a:graphicData>
        </a:graphic>
      </p:graphicFrame>
      <p:pic>
        <p:nvPicPr>
          <p:cNvPr id="5" name="Gráfico 4" descr="Selo Tick1 com preenchimento sólido">
            <a:extLst>
              <a:ext uri="{FF2B5EF4-FFF2-40B4-BE49-F238E27FC236}">
                <a16:creationId xmlns:a16="http://schemas.microsoft.com/office/drawing/2014/main" id="{1D7ABF03-9BBC-433B-63E6-1807CB10F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210" y="7470574"/>
            <a:ext cx="968411" cy="968411"/>
          </a:xfrm>
          <a:prstGeom prst="rect">
            <a:avLst/>
          </a:prstGeom>
        </p:spPr>
      </p:pic>
      <p:pic>
        <p:nvPicPr>
          <p:cNvPr id="7" name="Gráfico 6" descr="Selo cruz com preenchimento sólido">
            <a:extLst>
              <a:ext uri="{FF2B5EF4-FFF2-40B4-BE49-F238E27FC236}">
                <a16:creationId xmlns:a16="http://schemas.microsoft.com/office/drawing/2014/main" id="{6C23DA35-DA2C-36F6-D357-3F4EE614C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655" y="8746967"/>
            <a:ext cx="895965" cy="8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1051E-7BF0-33BD-9CAA-3C59A2DB1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D1D0E3F-369F-B9E3-7E61-EA80B27A0C09}"/>
              </a:ext>
            </a:extLst>
          </p:cNvPr>
          <p:cNvSpPr txBox="1"/>
          <p:nvPr/>
        </p:nvSpPr>
        <p:spPr>
          <a:xfrm>
            <a:off x="1985503" y="8215994"/>
            <a:ext cx="1270547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defTabSz="685800"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Despesas para Elaboração de Peças Documentais: 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máximo </a:t>
            </a: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5%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 do valor global</a:t>
            </a:r>
          </a:p>
          <a:p>
            <a:pPr marL="428625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Previsto no Plano de Trabalho</a:t>
            </a:r>
          </a:p>
          <a:p>
            <a:pPr marL="428625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A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liberação desses recursos pode ocorrer logo após a celebração e publicação do extrato do instrumento mediante </a:t>
            </a:r>
            <a:r>
              <a:rPr lang="pt-BR" sz="2700" b="1" dirty="0">
                <a:solidFill>
                  <a:srgbClr val="FF0000"/>
                </a:solidFill>
                <a:latin typeface="Trebuchet MS" panose="020B0603020202020204"/>
              </a:rPr>
              <a:t>Cláusula Suspensiva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93A6F8-6917-44CD-4C37-2A32EAB6BACB}"/>
              </a:ext>
            </a:extLst>
          </p:cNvPr>
          <p:cNvSpPr txBox="1"/>
          <p:nvPr/>
        </p:nvSpPr>
        <p:spPr>
          <a:xfrm>
            <a:off x="1112353" y="317171"/>
            <a:ext cx="15065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PLANO DE TRABALHO E PEÇAS DOCUMENTAIS</a:t>
            </a:r>
          </a:p>
        </p:txBody>
      </p:sp>
      <p:pic>
        <p:nvPicPr>
          <p:cNvPr id="5" name="Gráfico 4" descr="Aviso com preenchimento sólido">
            <a:extLst>
              <a:ext uri="{FF2B5EF4-FFF2-40B4-BE49-F238E27FC236}">
                <a16:creationId xmlns:a16="http://schemas.microsoft.com/office/drawing/2014/main" id="{7F80A919-3A8A-1053-343E-08501E812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902" y="8353343"/>
            <a:ext cx="1371600" cy="1371600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1A11170-876B-F1D7-A8B6-A7A97AF25283}"/>
              </a:ext>
            </a:extLst>
          </p:cNvPr>
          <p:cNvGraphicFramePr>
            <a:graphicFrameLocks noGrp="1"/>
          </p:cNvGraphicFramePr>
          <p:nvPr/>
        </p:nvGraphicFramePr>
        <p:xfrm>
          <a:off x="907028" y="1511036"/>
          <a:ext cx="15270801" cy="6441731"/>
        </p:xfrm>
        <a:graphic>
          <a:graphicData uri="http://schemas.openxmlformats.org/drawingml/2006/table">
            <a:tbl>
              <a:tblPr firstRow="1" bandRow="1"/>
              <a:tblGrid>
                <a:gridCol w="4845654">
                  <a:extLst>
                    <a:ext uri="{9D8B030D-6E8A-4147-A177-3AD203B41FA5}">
                      <a16:colId xmlns:a16="http://schemas.microsoft.com/office/drawing/2014/main" val="2862515759"/>
                    </a:ext>
                  </a:extLst>
                </a:gridCol>
                <a:gridCol w="5215518">
                  <a:extLst>
                    <a:ext uri="{9D8B030D-6E8A-4147-A177-3AD203B41FA5}">
                      <a16:colId xmlns:a16="http://schemas.microsoft.com/office/drawing/2014/main" val="2577660602"/>
                    </a:ext>
                  </a:extLst>
                </a:gridCol>
                <a:gridCol w="5209629">
                  <a:extLst>
                    <a:ext uri="{9D8B030D-6E8A-4147-A177-3AD203B41FA5}">
                      <a16:colId xmlns:a16="http://schemas.microsoft.com/office/drawing/2014/main" val="3537255731"/>
                    </a:ext>
                  </a:extLst>
                </a:gridCol>
              </a:tblGrid>
              <a:tr h="7300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Plano de Trabalho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43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t-BR" sz="2400" b="1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Peças Documentais</a:t>
                      </a:r>
                      <a:endParaRPr lang="pt-BR" sz="2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8370" marR="98370" marT="49185" marB="4918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20582"/>
                  </a:ext>
                </a:extLst>
              </a:tr>
              <a:tr h="8276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Obras e Serviços de Engenharia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8370" marR="98370" marT="49185" marB="4918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pt-BR" sz="2400" b="1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Demais Objetos</a:t>
                      </a:r>
                      <a:endParaRPr lang="pt-BR" sz="240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8370" marR="98370" marT="49185" marB="4918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08026"/>
                  </a:ext>
                </a:extLst>
              </a:tr>
              <a:tr h="4884038">
                <a:tc>
                  <a:txBody>
                    <a:bodyPr/>
                    <a:lstStyle/>
                    <a:p>
                      <a:pPr marL="342900" lvl="0" indent="-249238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Detalhamento da Proposta</a:t>
                      </a:r>
                    </a:p>
                    <a:p>
                      <a:pPr marL="342900" lvl="0" indent="-249238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Descrição das Metas e Etapas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249238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Cronograma de Execução Física 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249238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Cronograma de Desembolso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249238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Plano de Aplicação Detalhado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Anteprojeto (contratação integrada) ou Projeto Básico (demais).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Titularidade do imóvel.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Manifestação/licença ambiental (ou delegação ao contratado).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Declaração/Plano de Sustentabilidade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8370" marR="98370" marT="49185" marB="4918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Termo de Referência (dispensável se objeto padronizado).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Licenciamento ambiental, se aplicável (Lei 6.938/81 e Res. Conama).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Declaração de Sustentabilidade.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8370" marR="98370" marT="49185" marB="4918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22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662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198FC-5B50-770C-291E-007454D65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7CCAD9-774A-416E-1D76-E0A0C46521F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B3D4A8D-ACC4-728A-ADDB-25CB7D0239EE}"/>
              </a:ext>
            </a:extLst>
          </p:cNvPr>
          <p:cNvSpPr/>
          <p:nvPr/>
        </p:nvSpPr>
        <p:spPr>
          <a:xfrm rot="9891369">
            <a:off x="-3319071" y="-8252855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EDB49B6-05DF-9FA9-ED44-B4B810BD5C99}"/>
              </a:ext>
            </a:extLst>
          </p:cNvPr>
          <p:cNvSpPr/>
          <p:nvPr/>
        </p:nvSpPr>
        <p:spPr>
          <a:xfrm rot="6390411">
            <a:off x="11890669" y="-8842518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97C3FF9-87C1-B78E-DEB3-A67DAD2D589D}"/>
              </a:ext>
            </a:extLst>
          </p:cNvPr>
          <p:cNvSpPr/>
          <p:nvPr/>
        </p:nvSpPr>
        <p:spPr>
          <a:xfrm rot="9086365">
            <a:off x="-2950175" y="611805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39364B1-6BD4-7965-976D-2D618C8913D3}"/>
              </a:ext>
            </a:extLst>
          </p:cNvPr>
          <p:cNvGrpSpPr>
            <a:grpSpLocks noChangeAspect="1"/>
          </p:cNvGrpSpPr>
          <p:nvPr/>
        </p:nvGrpSpPr>
        <p:grpSpPr>
          <a:xfrm>
            <a:off x="1138755" y="8741664"/>
            <a:ext cx="3816002" cy="857910"/>
            <a:chOff x="0" y="0"/>
            <a:chExt cx="5088002" cy="114388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9D2782-E38A-D555-011D-8FB1732AA063}"/>
                </a:ext>
              </a:extLst>
            </p:cNvPr>
            <p:cNvSpPr/>
            <p:nvPr/>
          </p:nvSpPr>
          <p:spPr>
            <a:xfrm>
              <a:off x="0" y="0"/>
              <a:ext cx="5088001" cy="1143889"/>
            </a:xfrm>
            <a:custGeom>
              <a:avLst/>
              <a:gdLst/>
              <a:ahLst/>
              <a:cxnLst/>
              <a:rect l="l" t="t" r="r" b="b"/>
              <a:pathLst>
                <a:path w="5088001" h="1143889">
                  <a:moveTo>
                    <a:pt x="0" y="0"/>
                  </a:moveTo>
                  <a:lnTo>
                    <a:pt x="5088001" y="0"/>
                  </a:lnTo>
                  <a:lnTo>
                    <a:pt x="5088001" y="1143889"/>
                  </a:lnTo>
                  <a:lnTo>
                    <a:pt x="0" y="1143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2A1840EF-25D2-6B93-B401-3183CECBA8D4}"/>
              </a:ext>
            </a:extLst>
          </p:cNvPr>
          <p:cNvSpPr/>
          <p:nvPr/>
        </p:nvSpPr>
        <p:spPr>
          <a:xfrm rot="-7842556">
            <a:off x="12070505" y="9054619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6228B21-40E5-FAF7-6962-29CC8F4790C8}"/>
              </a:ext>
            </a:extLst>
          </p:cNvPr>
          <p:cNvSpPr txBox="1"/>
          <p:nvPr/>
        </p:nvSpPr>
        <p:spPr>
          <a:xfrm>
            <a:off x="3505200" y="2324100"/>
            <a:ext cx="1188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>
                <a:solidFill>
                  <a:schemeClr val="bg1"/>
                </a:solidFill>
                <a:latin typeface="Rawline"/>
              </a:rPr>
              <a:t>CONVÊNIOS E CONTRATOS DE REPASSE</a:t>
            </a:r>
          </a:p>
        </p:txBody>
      </p:sp>
    </p:spTree>
    <p:extLst>
      <p:ext uri="{BB962C8B-B14F-4D97-AF65-F5344CB8AC3E}">
        <p14:creationId xmlns:p14="http://schemas.microsoft.com/office/powerpoint/2010/main" val="485257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C737A-314C-72D0-9709-1FC3F84DB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00AA9FB-0EB4-42FD-3AED-6E0A87F86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972239"/>
              </p:ext>
            </p:extLst>
          </p:nvPr>
        </p:nvGraphicFramePr>
        <p:xfrm>
          <a:off x="1128254" y="1800494"/>
          <a:ext cx="15963994" cy="716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2202">
                  <a:extLst>
                    <a:ext uri="{9D8B030D-6E8A-4147-A177-3AD203B41FA5}">
                      <a16:colId xmlns:a16="http://schemas.microsoft.com/office/drawing/2014/main" val="2487123187"/>
                    </a:ext>
                  </a:extLst>
                </a:gridCol>
                <a:gridCol w="6529970">
                  <a:extLst>
                    <a:ext uri="{9D8B030D-6E8A-4147-A177-3AD203B41FA5}">
                      <a16:colId xmlns:a16="http://schemas.microsoft.com/office/drawing/2014/main" val="2019141677"/>
                    </a:ext>
                  </a:extLst>
                </a:gridCol>
                <a:gridCol w="6971822">
                  <a:extLst>
                    <a:ext uri="{9D8B030D-6E8A-4147-A177-3AD203B41FA5}">
                      <a16:colId xmlns:a16="http://schemas.microsoft.com/office/drawing/2014/main" val="1775904683"/>
                    </a:ext>
                  </a:extLst>
                </a:gridCol>
              </a:tblGrid>
              <a:tr h="1143852">
                <a:tc>
                  <a:txBody>
                    <a:bodyPr/>
                    <a:lstStyle/>
                    <a:p>
                      <a:pPr marL="7112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Aspecto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4668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Regime Simplificado </a:t>
                      </a:r>
                    </a:p>
                    <a:p>
                      <a:pPr marL="71120" marR="14668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(Portaria 28/2024)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7208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Regime Geral</a:t>
                      </a:r>
                    </a:p>
                    <a:p>
                      <a:pPr marL="85090" marR="17208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 (Portaria 33/2023)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97084"/>
                  </a:ext>
                </a:extLst>
              </a:tr>
              <a:tr h="2261216">
                <a:tc>
                  <a:txBody>
                    <a:bodyPr/>
                    <a:lstStyle/>
                    <a:p>
                      <a:pPr marL="71120" marR="5715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Análise do Plano de Trabalho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4668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O plano de trabalho deve conter 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parâmetros objetivos que auxiliem na verificação </a:t>
                      </a: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e no cumprimento do objeto pactuado.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/>
                </a:tc>
                <a:tc>
                  <a:txBody>
                    <a:bodyPr/>
                    <a:lstStyle/>
                    <a:p>
                      <a:pPr marL="85090" marR="17208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O plano de trabalho 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é analisado </a:t>
                      </a: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quanto à viabilidade, adequação aos objetivos do programa, 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compatibilidade de custos</a:t>
                      </a: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 e qualificação técnica do proponente.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/>
                </a:tc>
                <a:extLst>
                  <a:ext uri="{0D108BD9-81ED-4DB2-BD59-A6C34878D82A}">
                    <a16:rowId xmlns:a16="http://schemas.microsoft.com/office/drawing/2014/main" val="2896126994"/>
                  </a:ext>
                </a:extLst>
              </a:tr>
              <a:tr h="1497581">
                <a:tc>
                  <a:txBody>
                    <a:bodyPr/>
                    <a:lstStyle/>
                    <a:p>
                      <a:pPr marL="71120" marR="5715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Apresentação de Documentos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120" marR="146685" lvl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A apresentação das peças documentais pode ocorrer 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após a assinatura do instrumento</a:t>
                      </a: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, mediante cláusula suspensiva. 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Prazo: 9 meses + 9 meses (máximo).</a:t>
                      </a:r>
                      <a:endParaRPr lang="pt-BR" sz="24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+mn-ea"/>
                      </a:endParaRPr>
                    </a:p>
                  </a:txBody>
                  <a:tcPr marL="4295" marR="4295" marT="4295" marB="4295" anchor="ctr"/>
                </a:tc>
                <a:tc hMerge="1">
                  <a:txBody>
                    <a:bodyPr/>
                    <a:lstStyle/>
                    <a:p>
                      <a:pPr marL="85090" marR="17208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3" marR="2863" marT="2863" marB="2863" anchor="ctr"/>
                </a:tc>
                <a:extLst>
                  <a:ext uri="{0D108BD9-81ED-4DB2-BD59-A6C34878D82A}">
                    <a16:rowId xmlns:a16="http://schemas.microsoft.com/office/drawing/2014/main" val="3350553060"/>
                  </a:ext>
                </a:extLst>
              </a:tr>
              <a:tr h="2261216">
                <a:tc>
                  <a:txBody>
                    <a:bodyPr/>
                    <a:lstStyle/>
                    <a:p>
                      <a:pPr marL="71120" marR="5715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Análise de Documentos Técnicos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4668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Não haverá análise nem aceite das peças documentais, ou resultado do processo licitatório prévio à execução. O foco é verificar o cumprimento do objeto ao final da execução.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/>
                </a:tc>
                <a:tc>
                  <a:txBody>
                    <a:bodyPr/>
                    <a:lstStyle/>
                    <a:p>
                      <a:pPr marL="85090" marR="17208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Exige </a:t>
                      </a:r>
                      <a:r>
                        <a:rPr lang="pt-BR" sz="2400" b="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</a:rPr>
                        <a:t>verificação e aceite </a:t>
                      </a:r>
                      <a:r>
                        <a:rPr lang="pt-BR" sz="2400" b="0" dirty="0">
                          <a:effectLst/>
                          <a:latin typeface="Aptos" panose="020B0004020202020204" pitchFamily="34" charset="0"/>
                        </a:rPr>
                        <a:t>pelo </a:t>
                      </a:r>
                      <a:r>
                        <a:rPr lang="pt-BR" sz="2400" dirty="0">
                          <a:effectLst/>
                          <a:latin typeface="Aptos" panose="020B0004020202020204" pitchFamily="34" charset="0"/>
                        </a:rPr>
                        <a:t>concedente ou mandatária antes da liberação dos recursos.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95" marR="4295" marT="4295" marB="4295" anchor="ctr"/>
                </a:tc>
                <a:extLst>
                  <a:ext uri="{0D108BD9-81ED-4DB2-BD59-A6C34878D82A}">
                    <a16:rowId xmlns:a16="http://schemas.microsoft.com/office/drawing/2014/main" val="3326467728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3DFF03C-3971-0C7E-252E-6A3B7B4905CB}"/>
              </a:ext>
            </a:extLst>
          </p:cNvPr>
          <p:cNvSpPr txBox="1"/>
          <p:nvPr/>
        </p:nvSpPr>
        <p:spPr>
          <a:xfrm>
            <a:off x="1304100" y="0"/>
            <a:ext cx="131850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4800" b="1" dirty="0">
                <a:solidFill>
                  <a:srgbClr val="0070C0"/>
                </a:solidFill>
                <a:latin typeface="Rawline"/>
              </a:rPr>
              <a:t>ANÁLISE DO PLANO DE TRABALHO E DOCUMENTOS TÉCNICOS</a:t>
            </a:r>
          </a:p>
        </p:txBody>
      </p:sp>
    </p:spTree>
    <p:extLst>
      <p:ext uri="{BB962C8B-B14F-4D97-AF65-F5344CB8AC3E}">
        <p14:creationId xmlns:p14="http://schemas.microsoft.com/office/powerpoint/2010/main" val="3336219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5C427-8A66-A5F7-EA20-E8828E370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D1F30BE-A4B9-365D-829B-2D2F02386D77}"/>
              </a:ext>
            </a:extLst>
          </p:cNvPr>
          <p:cNvSpPr txBox="1"/>
          <p:nvPr/>
        </p:nvSpPr>
        <p:spPr>
          <a:xfrm>
            <a:off x="1088571" y="2096524"/>
            <a:ext cx="15544800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Verificação obrigatória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no momento da assinatura ou termo aditivo (</a:t>
            </a:r>
            <a:r>
              <a:rPr lang="pt-BR" sz="2700" dirty="0">
                <a:solidFill>
                  <a:srgbClr val="FF0000"/>
                </a:solidFill>
                <a:latin typeface="Aptos" panose="020B0004020202020204" pitchFamily="34" charset="0"/>
              </a:rPr>
              <a:t>de valor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).</a:t>
            </a:r>
          </a:p>
          <a:p>
            <a:pPr marL="428625" indent="-428625" defTabSz="685800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Principais requisitos : 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Tributos federais, contribuições previdenciárias, Dívida Ativa (Certidão Conjunta)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Precatórios (certidão TJ/TRT/TRF)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FGTS (CRF)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Prestação de contas anteriores (</a:t>
            </a:r>
            <a:r>
              <a:rPr lang="pt-BR" sz="2700" dirty="0" err="1">
                <a:solidFill>
                  <a:prstClr val="black"/>
                </a:solidFill>
                <a:latin typeface="Aptos" panose="020B0004020202020204" pitchFamily="34" charset="0"/>
              </a:rPr>
              <a:t>Transferegov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 + SIAFI)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Área gestora da transferência com servidor efetivo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Regularidade Previdenciária (CRP)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Aplicação mínima em saúde e educação (</a:t>
            </a:r>
            <a:r>
              <a:rPr lang="pt-BR" sz="2700" dirty="0" err="1">
                <a:solidFill>
                  <a:prstClr val="black"/>
                </a:solidFill>
                <a:latin typeface="Aptos" panose="020B0004020202020204" pitchFamily="34" charset="0"/>
              </a:rPr>
              <a:t>Siops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/</a:t>
            </a:r>
            <a:r>
              <a:rPr lang="pt-BR" sz="2700" dirty="0" err="1">
                <a:solidFill>
                  <a:prstClr val="black"/>
                </a:solidFill>
                <a:latin typeface="Aptos" panose="020B0004020202020204" pitchFamily="34" charset="0"/>
              </a:rPr>
              <a:t>Siope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)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Limite de despesa com pessoal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28625" indent="-428625" defTabSz="685800"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Entidades Privadas sem Fins Lucrativos: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Não constar em CEPIM, SIAFI e CADIN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Certidão negativa de improbidade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Mínimo 3 anos de existência + experiência prévia</a:t>
            </a:r>
          </a:p>
          <a:p>
            <a:pPr marL="1114425" lvl="1" indent="-428625" defTabSz="685800">
              <a:buFont typeface="Arial" panose="020B0604020202020204" pitchFamily="34" charset="0"/>
              <a:buChar char="•"/>
            </a:pP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28625" indent="-428625" defTabSz="685800"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CAUC: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 consolida certidões e informações (RGF, RREO, </a:t>
            </a:r>
            <a:r>
              <a:rPr lang="pt-BR" sz="2700" dirty="0" err="1">
                <a:solidFill>
                  <a:prstClr val="black"/>
                </a:solidFill>
                <a:latin typeface="Aptos" panose="020B0004020202020204" pitchFamily="34" charset="0"/>
              </a:rPr>
              <a:t>Siope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, </a:t>
            </a:r>
            <a:r>
              <a:rPr lang="pt-BR" sz="2700" dirty="0" err="1">
                <a:solidFill>
                  <a:prstClr val="black"/>
                </a:solidFill>
                <a:latin typeface="Aptos" panose="020B0004020202020204" pitchFamily="34" charset="0"/>
              </a:rPr>
              <a:t>Siops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, MSC, CDP etc.), agilizando a verificação. O resultado é integrado automaticamente ao Transferegov.br.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0481F7-427B-1B58-1DDD-FFD222247C06}"/>
              </a:ext>
            </a:extLst>
          </p:cNvPr>
          <p:cNvSpPr txBox="1"/>
          <p:nvPr/>
        </p:nvSpPr>
        <p:spPr>
          <a:xfrm>
            <a:off x="1088572" y="157510"/>
            <a:ext cx="145868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0070C0"/>
                </a:solidFill>
                <a:latin typeface="Aptos" panose="020B0004020202020204" pitchFamily="34" charset="0"/>
              </a:rPr>
              <a:t>Requisitos de Adimplência e Regularidade (Art. 29 – Portaria Conjunta nº 33/2023)</a:t>
            </a:r>
          </a:p>
        </p:txBody>
      </p:sp>
    </p:spTree>
    <p:extLst>
      <p:ext uri="{BB962C8B-B14F-4D97-AF65-F5344CB8AC3E}">
        <p14:creationId xmlns:p14="http://schemas.microsoft.com/office/powerpoint/2010/main" val="173107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2F72BD-44B8-4DC5-2B08-70ABD3FE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CAF4A54-C46E-9132-9814-72849A377308}"/>
              </a:ext>
            </a:extLst>
          </p:cNvPr>
          <p:cNvSpPr txBox="1"/>
          <p:nvPr/>
        </p:nvSpPr>
        <p:spPr>
          <a:xfrm>
            <a:off x="1202121" y="808853"/>
            <a:ext cx="15104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Requisitos Orçamentários e Financeiros</a:t>
            </a:r>
            <a:endParaRPr lang="pt-BR" sz="6600" b="1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769DE15-50CD-4BF0-2222-2070816BB362}"/>
              </a:ext>
            </a:extLst>
          </p:cNvPr>
          <p:cNvSpPr txBox="1"/>
          <p:nvPr/>
        </p:nvSpPr>
        <p:spPr>
          <a:xfrm>
            <a:off x="1202120" y="2118472"/>
            <a:ext cx="15627194" cy="7825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 defTabSz="685800"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Valores Mínimos de Repasse (Regime Simplificado)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</a:t>
            </a:r>
          </a:p>
          <a:p>
            <a:pPr algn="just" defTabSz="685800"/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  <a:p>
            <a:pPr algn="just" defTabSz="685800">
              <a:spcBef>
                <a:spcPts val="900"/>
              </a:spcBef>
              <a:spcAft>
                <a:spcPts val="900"/>
              </a:spcAft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Para convênios no regime simplificado (atualmente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R$ 1.576.882,20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), o valor de repasse da União deve ser de, no mínimo: </a:t>
            </a:r>
          </a:p>
          <a:p>
            <a:pPr marL="1114425" lvl="1" indent="-428625" algn="just" defTabSz="6858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R$ 400.000,00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, para execução de obras; e </a:t>
            </a:r>
          </a:p>
          <a:p>
            <a:pPr marL="1114425" lvl="1" indent="-428625" algn="just" defTabSz="6858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R$ 200.000,00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, para demais objetos.</a:t>
            </a:r>
            <a:endParaRPr lang="pt-BR" sz="2700" b="1" dirty="0">
              <a:solidFill>
                <a:prstClr val="black"/>
              </a:solidFill>
              <a:latin typeface="Trebuchet MS" panose="020B0603020202020204"/>
            </a:endParaRPr>
          </a:p>
          <a:p>
            <a:pPr marL="428625" indent="-428625" algn="just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Empenho da Despesa pela União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</a:t>
            </a:r>
          </a:p>
          <a:p>
            <a:pPr algn="just" defTabSz="685800" fontAlgn="base">
              <a:spcBef>
                <a:spcPts val="900"/>
              </a:spcBef>
              <a:spcAft>
                <a:spcPts val="900"/>
              </a:spcAft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O concedente deve ter dotação orçamentária específica e empenhar o valor previsto para desembolso no exercício da assinatura (</a:t>
            </a:r>
            <a:r>
              <a:rPr lang="pt-BR" sz="2700" dirty="0">
                <a:solidFill>
                  <a:srgbClr val="FF0000"/>
                </a:solidFill>
                <a:latin typeface="Trebuchet MS" panose="020B0603020202020204"/>
              </a:rPr>
              <a:t>princípio da anualidade orçamentária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). Nos instrumentos plurianuais, deve consignar crédito nos orçamentos seguintes.</a:t>
            </a:r>
          </a:p>
          <a:p>
            <a:pPr algn="just" defTabSz="685800"/>
            <a:endParaRPr lang="pt-BR" sz="2700" b="1" dirty="0">
              <a:solidFill>
                <a:prstClr val="black"/>
              </a:solidFill>
              <a:latin typeface="Trebuchet MS" panose="020B0603020202020204"/>
            </a:endParaRPr>
          </a:p>
          <a:p>
            <a:pPr marL="428625" indent="-428625" algn="just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Comprovação da Contrapartida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</a:t>
            </a:r>
          </a:p>
          <a:p>
            <a:pPr algn="just" defTabSz="685800">
              <a:spcBef>
                <a:spcPts val="900"/>
              </a:spcBef>
              <a:spcAft>
                <a:spcPts val="900"/>
              </a:spcAft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O convenente deve comprovar sua disponibilidade, nos limites previstos na LDO. Para órgãos e entidades públicas, a contrapartida deve ser exclusivamente financeira e comprovada por meio de previsão orçamentária antes da celebração. </a:t>
            </a:r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49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7B3A39-7085-CD57-B6FC-2788DC72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FC15546-9901-869F-57D6-09B76914F1EA}"/>
              </a:ext>
            </a:extLst>
          </p:cNvPr>
          <p:cNvSpPr txBox="1"/>
          <p:nvPr/>
        </p:nvSpPr>
        <p:spPr>
          <a:xfrm>
            <a:off x="2506061" y="111353"/>
            <a:ext cx="1327587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2700" b="1" dirty="0">
                <a:solidFill>
                  <a:srgbClr val="2C3C43">
                    <a:lumMod val="90000"/>
                    <a:lumOff val="10000"/>
                  </a:srgbClr>
                </a:solidFill>
                <a:latin typeface="Trebuchet MS" panose="020B0603020202020204"/>
              </a:rPr>
              <a:t>Art. 91 da Lei nº 15.080 de 30 de dezembro de 2024 (LDO 2025)</a:t>
            </a:r>
            <a:endParaRPr lang="pt-BR" sz="5400" b="1" dirty="0">
              <a:solidFill>
                <a:srgbClr val="2C3C43">
                  <a:lumMod val="90000"/>
                  <a:lumOff val="10000"/>
                </a:srgbClr>
              </a:solidFill>
              <a:latin typeface="Trebuchet MS" panose="020B0603020202020204"/>
            </a:endParaRPr>
          </a:p>
          <a:p>
            <a:pPr algn="just" defTabSz="685800"/>
            <a:endParaRPr lang="pt-BR" sz="2100" dirty="0">
              <a:solidFill>
                <a:prstClr val="black"/>
              </a:solidFill>
              <a:latin typeface="Trebuchet MS" panose="020B0603020202020204"/>
            </a:endParaRPr>
          </a:p>
          <a:p>
            <a:pPr algn="just" defTabSz="685800"/>
            <a:r>
              <a:rPr lang="pt-BR" sz="2100" dirty="0">
                <a:solidFill>
                  <a:prstClr val="black"/>
                </a:solidFill>
                <a:latin typeface="Trebuchet MS" panose="020B0603020202020204"/>
              </a:rPr>
              <a:t>     [...]</a:t>
            </a:r>
          </a:p>
          <a:p>
            <a:pPr algn="just" defTabSz="685800"/>
            <a:r>
              <a:rPr lang="pt-BR" sz="2100" dirty="0">
                <a:solidFill>
                  <a:prstClr val="black"/>
                </a:solidFill>
                <a:latin typeface="Trebuchet MS" panose="020B0603020202020204"/>
              </a:rPr>
              <a:t>   § 2º As transferências voluntárias da União destinadas à realização de despesas de capital dependerão da </a:t>
            </a:r>
            <a:r>
              <a:rPr lang="pt-BR" sz="2100" b="1" dirty="0">
                <a:solidFill>
                  <a:srgbClr val="FF0000"/>
                </a:solidFill>
                <a:latin typeface="Trebuchet MS" panose="020B0603020202020204"/>
              </a:rPr>
              <a:t>comprovação por parte do ente federativo de que possui </a:t>
            </a:r>
            <a:r>
              <a:rPr lang="pt-BR" sz="2100" dirty="0">
                <a:solidFill>
                  <a:prstClr val="black"/>
                </a:solidFill>
                <a:latin typeface="Trebuchet MS" panose="020B0603020202020204"/>
              </a:rPr>
              <a:t>as condições orçamentárias para arcar com as despesas dela decorrentes, inclusive a </a:t>
            </a:r>
            <a:r>
              <a:rPr lang="pt-BR" sz="2100" b="1" dirty="0">
                <a:solidFill>
                  <a:srgbClr val="FF0000"/>
                </a:solidFill>
                <a:latin typeface="Trebuchet MS" panose="020B0603020202020204"/>
              </a:rPr>
              <a:t>contrapartida financeira</a:t>
            </a:r>
            <a:r>
              <a:rPr lang="pt-BR" sz="2100" dirty="0">
                <a:solidFill>
                  <a:prstClr val="black"/>
                </a:solidFill>
                <a:latin typeface="Trebuchet MS" panose="020B0603020202020204"/>
              </a:rPr>
              <a:t>, e os meios que garantam o pleno funcionamento do bem objeto do convênio ou instrumento congênere.</a:t>
            </a:r>
          </a:p>
          <a:p>
            <a:pPr algn="just" defTabSz="685800"/>
            <a:endParaRPr lang="pt-BR" sz="2100" dirty="0">
              <a:solidFill>
                <a:prstClr val="black"/>
              </a:solidFill>
              <a:latin typeface="Trebuchet MS" panose="020B0603020202020204"/>
            </a:endParaRPr>
          </a:p>
          <a:p>
            <a:pPr algn="just" defTabSz="685800"/>
            <a:r>
              <a:rPr lang="pt-BR" sz="2100" dirty="0">
                <a:solidFill>
                  <a:prstClr val="black"/>
                </a:solidFill>
                <a:latin typeface="Trebuchet MS" panose="020B0603020202020204"/>
              </a:rPr>
              <a:t>   § 3º Considerada a capacidade financeira do ente federativo e o seu Índice de Desenvolvimento Humano - IDH, a contrapartida de que trata o § 2º será estabelecida como percentual do valor previsto no convênio ou instrumento congênere, que </a:t>
            </a:r>
            <a:r>
              <a:rPr lang="pt-BR" sz="2100" b="1" dirty="0">
                <a:solidFill>
                  <a:srgbClr val="FF0000"/>
                </a:solidFill>
                <a:latin typeface="Trebuchet MS" panose="020B0603020202020204"/>
              </a:rPr>
              <a:t>terá como limites mínimo e máximo</a:t>
            </a:r>
            <a:r>
              <a:rPr lang="pt-BR" sz="2100" dirty="0">
                <a:solidFill>
                  <a:prstClr val="black"/>
                </a:solidFill>
                <a:latin typeface="Trebuchet MS" panose="020B0603020202020204"/>
              </a:rPr>
              <a:t>, respectivamente:</a:t>
            </a:r>
          </a:p>
          <a:p>
            <a:pPr defTabSz="685800"/>
            <a:br>
              <a:rPr lang="pt-BR" sz="5400" dirty="0">
                <a:solidFill>
                  <a:prstClr val="black"/>
                </a:solidFill>
                <a:latin typeface="Trebuchet MS" panose="020B0603020202020204"/>
              </a:rPr>
            </a:br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5B14559-AF45-D7F8-B395-B052DFC910CB}"/>
              </a:ext>
            </a:extLst>
          </p:cNvPr>
          <p:cNvGraphicFramePr>
            <a:graphicFrameLocks noGrp="1"/>
          </p:cNvGraphicFramePr>
          <p:nvPr/>
        </p:nvGraphicFramePr>
        <p:xfrm>
          <a:off x="2506061" y="4201886"/>
          <a:ext cx="12692745" cy="5507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9774">
                  <a:extLst>
                    <a:ext uri="{9D8B030D-6E8A-4147-A177-3AD203B41FA5}">
                      <a16:colId xmlns:a16="http://schemas.microsoft.com/office/drawing/2014/main" val="3269575594"/>
                    </a:ext>
                  </a:extLst>
                </a:gridCol>
                <a:gridCol w="7663542">
                  <a:extLst>
                    <a:ext uri="{9D8B030D-6E8A-4147-A177-3AD203B41FA5}">
                      <a16:colId xmlns:a16="http://schemas.microsoft.com/office/drawing/2014/main" val="708943388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712836998"/>
                    </a:ext>
                  </a:extLst>
                </a:gridCol>
              </a:tblGrid>
              <a:tr h="66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Ente </a:t>
                      </a:r>
                      <a:r>
                        <a:rPr lang="en-US" sz="2100" dirty="0" err="1">
                          <a:effectLst/>
                        </a:rPr>
                        <a:t>Federado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rgbClr val="173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effectLst/>
                        </a:rPr>
                        <a:t>Situação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rgbClr val="173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effectLst/>
                        </a:rPr>
                        <a:t>Contrapartida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rgbClr val="173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958947"/>
                  </a:ext>
                </a:extLst>
              </a:tr>
              <a:tr h="337185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</a:rPr>
                        <a:t>Municípios</a:t>
                      </a:r>
                      <a:endParaRPr lang="pt-BR" sz="2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2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effectLst/>
                        </a:rPr>
                        <a:t>Até</a:t>
                      </a:r>
                      <a:r>
                        <a:rPr lang="en-US" sz="2100" dirty="0">
                          <a:effectLst/>
                        </a:rPr>
                        <a:t> 50 mil </a:t>
                      </a:r>
                      <a:r>
                        <a:rPr lang="en-US" sz="2100" dirty="0" err="1">
                          <a:effectLst/>
                        </a:rPr>
                        <a:t>habitantes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>
                          <a:effectLst/>
                        </a:rPr>
                        <a:t>0,1% a 4%</a:t>
                      </a:r>
                      <a:endParaRPr lang="pt-BR" sz="2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3209005055"/>
                  </a:ext>
                </a:extLst>
              </a:tr>
              <a:tr h="73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Mais de 50 mil </a:t>
                      </a:r>
                      <a:r>
                        <a:rPr lang="en-US" sz="2100" dirty="0" err="1">
                          <a:effectLst/>
                        </a:rPr>
                        <a:t>habitantes</a:t>
                      </a:r>
                      <a:r>
                        <a:rPr lang="en-US" sz="2100" dirty="0">
                          <a:effectLst/>
                        </a:rPr>
                        <a:t> (</a:t>
                      </a:r>
                      <a:r>
                        <a:rPr lang="en-US" sz="2100" dirty="0" err="1">
                          <a:effectLst/>
                        </a:rPr>
                        <a:t>áreas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prioritárias</a:t>
                      </a:r>
                      <a:r>
                        <a:rPr lang="en-US" sz="2100" dirty="0">
                          <a:effectLst/>
                        </a:rPr>
                        <a:t> da PNDR – </a:t>
                      </a:r>
                      <a:r>
                        <a:rPr lang="en-US" sz="2100" dirty="0" err="1">
                          <a:effectLst/>
                        </a:rPr>
                        <a:t>Sudene</a:t>
                      </a:r>
                      <a:r>
                        <a:rPr lang="en-US" sz="2100" dirty="0">
                          <a:effectLst/>
                        </a:rPr>
                        <a:t>, Sudam, </a:t>
                      </a:r>
                      <a:r>
                        <a:rPr lang="en-US" sz="2100" dirty="0" err="1">
                          <a:effectLst/>
                        </a:rPr>
                        <a:t>Sudeco</a:t>
                      </a:r>
                      <a:r>
                        <a:rPr lang="en-US" sz="2100" dirty="0">
                          <a:effectLst/>
                        </a:rPr>
                        <a:t>)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0,2% a 8%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3320229825"/>
                  </a:ext>
                </a:extLst>
              </a:tr>
              <a:tr h="7052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effectLst/>
                        </a:rPr>
                        <a:t>Até</a:t>
                      </a:r>
                      <a:r>
                        <a:rPr lang="en-US" sz="2100" dirty="0">
                          <a:effectLst/>
                        </a:rPr>
                        <a:t> 200 mil </a:t>
                      </a:r>
                      <a:r>
                        <a:rPr lang="en-US" sz="2100" dirty="0" err="1">
                          <a:effectLst/>
                        </a:rPr>
                        <a:t>habitantes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em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áreas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vulneráveis</a:t>
                      </a:r>
                      <a:r>
                        <a:rPr lang="en-US" sz="2100" dirty="0">
                          <a:effectLst/>
                        </a:rPr>
                        <a:t> a </a:t>
                      </a:r>
                      <a:r>
                        <a:rPr lang="en-US" sz="2100" dirty="0" err="1">
                          <a:effectLst/>
                        </a:rPr>
                        <a:t>eventos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extremos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0,1% a 5%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2043302596"/>
                  </a:ext>
                </a:extLst>
              </a:tr>
              <a:tr h="10732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effectLst/>
                        </a:rPr>
                        <a:t>Até</a:t>
                      </a:r>
                      <a:r>
                        <a:rPr lang="en-US" sz="2100" dirty="0">
                          <a:effectLst/>
                        </a:rPr>
                        <a:t> 200 mil </a:t>
                      </a:r>
                      <a:r>
                        <a:rPr lang="en-US" sz="2100" dirty="0" err="1">
                          <a:effectLst/>
                        </a:rPr>
                        <a:t>habitantes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em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região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costeira</a:t>
                      </a:r>
                      <a:r>
                        <a:rPr lang="en-US" sz="2100" dirty="0">
                          <a:effectLst/>
                        </a:rPr>
                        <a:t>/</a:t>
                      </a:r>
                      <a:r>
                        <a:rPr lang="en-US" sz="2100" dirty="0" err="1">
                          <a:effectLst/>
                        </a:rPr>
                        <a:t>estuário</a:t>
                      </a:r>
                      <a:r>
                        <a:rPr lang="en-US" sz="2100" dirty="0">
                          <a:effectLst/>
                        </a:rPr>
                        <a:t> com </a:t>
                      </a:r>
                      <a:r>
                        <a:rPr lang="en-US" sz="2100" dirty="0" err="1">
                          <a:effectLst/>
                        </a:rPr>
                        <a:t>risco</a:t>
                      </a:r>
                      <a:r>
                        <a:rPr lang="en-US" sz="2100" dirty="0">
                          <a:effectLst/>
                        </a:rPr>
                        <a:t> de </a:t>
                      </a:r>
                      <a:r>
                        <a:rPr lang="en-US" sz="2100" dirty="0" err="1">
                          <a:effectLst/>
                        </a:rPr>
                        <a:t>elevação</a:t>
                      </a:r>
                      <a:r>
                        <a:rPr lang="en-US" sz="2100" dirty="0">
                          <a:effectLst/>
                        </a:rPr>
                        <a:t> do mar </a:t>
                      </a:r>
                      <a:r>
                        <a:rPr lang="en-US" sz="2100" dirty="0" err="1">
                          <a:effectLst/>
                        </a:rPr>
                        <a:t>ou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eventos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meteorológicos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extremos</a:t>
                      </a:r>
                      <a:r>
                        <a:rPr lang="en-US" sz="2100" dirty="0">
                          <a:effectLst/>
                        </a:rPr>
                        <a:t> (</a:t>
                      </a:r>
                      <a:r>
                        <a:rPr lang="en-US" sz="2100" dirty="0" err="1">
                          <a:effectLst/>
                        </a:rPr>
                        <a:t>lista</a:t>
                      </a:r>
                      <a:r>
                        <a:rPr lang="en-US" sz="2100" dirty="0">
                          <a:effectLst/>
                        </a:rPr>
                        <a:t> MMA/</a:t>
                      </a:r>
                      <a:r>
                        <a:rPr lang="en-US" sz="2100" dirty="0" err="1">
                          <a:effectLst/>
                        </a:rPr>
                        <a:t>Clima</a:t>
                      </a:r>
                      <a:r>
                        <a:rPr lang="en-US" sz="2100" dirty="0">
                          <a:effectLst/>
                        </a:rPr>
                        <a:t>)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0,1% a 5%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347445892"/>
                  </a:ext>
                </a:extLst>
              </a:tr>
              <a:tr h="33718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>
                          <a:effectLst/>
                        </a:rPr>
                        <a:t>Demais Municípios</a:t>
                      </a:r>
                      <a:endParaRPr lang="pt-BR" sz="2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1% a 20%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3127237575"/>
                  </a:ext>
                </a:extLst>
              </a:tr>
              <a:tr h="66149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</a:rPr>
                        <a:t>Estados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 e DF</a:t>
                      </a:r>
                      <a:endParaRPr lang="pt-BR" sz="2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2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>
                          <a:effectLst/>
                        </a:rPr>
                        <a:t>Áreas prioritárias da PNDR (Sudene, Sudam, Sudeco)</a:t>
                      </a:r>
                      <a:endParaRPr lang="pt-BR" sz="2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0,1% a 10%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361019347"/>
                  </a:ext>
                </a:extLst>
              </a:tr>
              <a:tr h="33718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>
                          <a:effectLst/>
                        </a:rPr>
                        <a:t>Demais Estados</a:t>
                      </a:r>
                      <a:endParaRPr lang="pt-BR" sz="2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2% a 20%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311248661"/>
                  </a:ext>
                </a:extLst>
              </a:tr>
              <a:tr h="66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</a:rPr>
                        <a:t>Consórcios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</a:rPr>
                        <a:t>Públicos</a:t>
                      </a:r>
                      <a:endParaRPr lang="pt-BR" sz="2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>
                          <a:effectLst/>
                        </a:rPr>
                        <a:t>Consórcios Públicos (Estados, DF e Municípios)</a:t>
                      </a:r>
                      <a:endParaRPr lang="pt-BR" sz="2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100" dirty="0">
                          <a:effectLst/>
                        </a:rPr>
                        <a:t>0,1% a 4%</a:t>
                      </a:r>
                      <a:endParaRPr lang="pt-BR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4179672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754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89580-C205-D538-F1A9-ACAFAF6CD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Homem de terno e gravata segurando celular&#10;&#10;O conteúdo gerado por IA pode estar incorreto.">
            <a:extLst>
              <a:ext uri="{FF2B5EF4-FFF2-40B4-BE49-F238E27FC236}">
                <a16:creationId xmlns:a16="http://schemas.microsoft.com/office/drawing/2014/main" id="{8BADBFF2-5AB5-42F6-A5BD-08ED4D4B9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23144" r="-2" b="2879"/>
          <a:stretch>
            <a:fillRect/>
          </a:stretch>
        </p:blipFill>
        <p:spPr>
          <a:xfrm>
            <a:off x="6404781" y="-1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3905E66-E5C9-FC59-B9F9-E9CD32F5A8FA}"/>
              </a:ext>
            </a:extLst>
          </p:cNvPr>
          <p:cNvSpPr txBox="1"/>
          <p:nvPr/>
        </p:nvSpPr>
        <p:spPr>
          <a:xfrm>
            <a:off x="1003301" y="2518000"/>
            <a:ext cx="6132285" cy="355364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r" defTabSz="685800">
              <a:spcBef>
                <a:spcPct val="0"/>
              </a:spcBef>
              <a:spcAft>
                <a:spcPts val="900"/>
              </a:spcAft>
            </a:pPr>
            <a:r>
              <a:rPr lang="en-US" sz="7200" b="1" dirty="0">
                <a:solidFill>
                  <a:srgbClr val="0070C0"/>
                </a:solidFill>
                <a:latin typeface="Trebuchet MS" panose="020B0603020202020204"/>
              </a:rPr>
              <a:t>PUBLICIDADE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56518" y="0"/>
            <a:ext cx="1828800" cy="1028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37901" y="5522120"/>
            <a:ext cx="7145337" cy="476488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72215" y="-12700"/>
            <a:ext cx="4511024" cy="10299701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05163" y="-12700"/>
            <a:ext cx="3882837" cy="10299701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98500" y="4572000"/>
            <a:ext cx="4889501" cy="5715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01750" y="-12700"/>
            <a:ext cx="4281489" cy="10299701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48095" y="-12700"/>
            <a:ext cx="1935141" cy="10299701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08499" y="-12700"/>
            <a:ext cx="1874738" cy="10299701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57500" y="5384801"/>
            <a:ext cx="2725739" cy="49022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DBFCDF1-B8A7-1C1F-63AF-F04CF9487E36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41601C-F8B2-F001-AB21-BC1E25D26343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17CBE752-12CF-C5D0-91B9-7A3B5E4D78CE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E6015936-CDAC-3A2F-F741-27A8969CFE11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865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528E66-CB06-6192-9F29-1C948F2E4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0AA8AFE6-6B44-B738-2ECD-7EF9CA480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829" y="1727179"/>
            <a:ext cx="16350342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Transparência geral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 todas as informações públicas no </a:t>
            </a:r>
            <a:r>
              <a:rPr lang="pt-BR" altLang="pt-BR" sz="3000" dirty="0" err="1">
                <a:solidFill>
                  <a:prstClr val="black"/>
                </a:solidFill>
                <a:latin typeface="Aptos" panose="020B0004020202020204" pitchFamily="34" charset="0"/>
              </a:rPr>
              <a:t>Transferegov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</a:p>
          <a:p>
            <a:pPr marL="514350" indent="-514350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Publicação no DOU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 extrato em até 10 dias úteis (condição de eficácia).</a:t>
            </a:r>
          </a:p>
          <a:p>
            <a:pPr marL="514350" indent="-514350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Informações pelo Convenente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</a:t>
            </a:r>
          </a:p>
          <a:p>
            <a:pPr marL="1200150" lvl="1" indent="-514350"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Link do </a:t>
            </a:r>
            <a:r>
              <a:rPr lang="pt-BR" altLang="pt-BR" sz="3000" dirty="0" err="1">
                <a:solidFill>
                  <a:prstClr val="black"/>
                </a:solidFill>
                <a:latin typeface="Aptos" panose="020B0004020202020204" pitchFamily="34" charset="0"/>
              </a:rPr>
              <a:t>Transferegov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 no site oficial ou extrato em local visível.</a:t>
            </a:r>
          </a:p>
          <a:p>
            <a:pPr marL="1200150" lvl="1" indent="-514350"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Obras/engenharia: placa com QR </a:t>
            </a:r>
            <a:r>
              <a:rPr lang="pt-BR" altLang="pt-BR" sz="3000" dirty="0" err="1">
                <a:solidFill>
                  <a:prstClr val="black"/>
                </a:solidFill>
                <a:latin typeface="Aptos" panose="020B0004020202020204" pitchFamily="34" charset="0"/>
              </a:rPr>
              <a:t>Code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 + canal de denúncias.</a:t>
            </a:r>
          </a:p>
          <a:p>
            <a:pPr marL="514350" indent="-514350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Notificações obrigatórias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</a:t>
            </a:r>
          </a:p>
          <a:p>
            <a:pPr marL="1200150" lvl="1" indent="-514350"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Legislativos locais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 feita eletronicamente pelo </a:t>
            </a:r>
            <a:r>
              <a:rPr lang="pt-BR" altLang="pt-BR" sz="3000" dirty="0" err="1">
                <a:solidFill>
                  <a:prstClr val="black"/>
                </a:solidFill>
                <a:latin typeface="Aptos" panose="020B0004020202020204" pitchFamily="34" charset="0"/>
              </a:rPr>
              <a:t>Transferegov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</a:p>
          <a:p>
            <a:pPr marL="1200150" lvl="1" indent="-514350"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Municípios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 partidos políticos, sindicatos e entidades empresariais (Lei 9.452/1997).</a:t>
            </a:r>
          </a:p>
          <a:p>
            <a:pPr marL="1200150" lvl="1" indent="-514350"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Conselhos de controle social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 ciência obrigatória.</a:t>
            </a:r>
          </a:p>
          <a:p>
            <a:pPr marL="514350" indent="-514350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Canal de comunicação ao cidadão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: divulgação do sistema </a:t>
            </a:r>
            <a:r>
              <a:rPr lang="pt-BR" altLang="pt-BR" sz="3000" b="1" dirty="0">
                <a:solidFill>
                  <a:prstClr val="black"/>
                </a:solidFill>
                <a:latin typeface="Aptos" panose="020B0004020202020204" pitchFamily="34" charset="0"/>
              </a:rPr>
              <a:t>Fala.BR</a:t>
            </a:r>
            <a:r>
              <a:rPr lang="pt-BR" altLang="pt-BR" sz="3000" dirty="0"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354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D5D5D-999E-924E-D936-FDB86C5D7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elógio de ponteiros&#10;&#10;O conteúdo gerado por IA pode estar incorreto.">
            <a:extLst>
              <a:ext uri="{FF2B5EF4-FFF2-40B4-BE49-F238E27FC236}">
                <a16:creationId xmlns:a16="http://schemas.microsoft.com/office/drawing/2014/main" id="{C1B668E7-FB07-3FE0-157F-D099EE248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21" r="1795" b="1"/>
          <a:stretch>
            <a:fillRect/>
          </a:stretch>
        </p:blipFill>
        <p:spPr>
          <a:xfrm>
            <a:off x="6404781" y="-1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15E668-1D1A-0AD9-FB1D-5DA339B5D192}"/>
              </a:ext>
            </a:extLst>
          </p:cNvPr>
          <p:cNvSpPr txBox="1"/>
          <p:nvPr/>
        </p:nvSpPr>
        <p:spPr>
          <a:xfrm>
            <a:off x="1003301" y="2518000"/>
            <a:ext cx="6132285" cy="355364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ctr" defTabSz="685800">
              <a:spcBef>
                <a:spcPct val="0"/>
              </a:spcBef>
              <a:spcAft>
                <a:spcPts val="900"/>
              </a:spcAft>
            </a:pPr>
            <a:r>
              <a:rPr lang="en-US" sz="7200" b="1" dirty="0">
                <a:solidFill>
                  <a:srgbClr val="0070C0"/>
                </a:solidFill>
                <a:latin typeface="Trebuchet MS" panose="020B0603020202020204"/>
              </a:rPr>
              <a:t>VALORES </a:t>
            </a:r>
          </a:p>
          <a:p>
            <a:pPr algn="ctr" defTabSz="685800">
              <a:spcBef>
                <a:spcPct val="0"/>
              </a:spcBef>
              <a:spcAft>
                <a:spcPts val="900"/>
              </a:spcAft>
            </a:pPr>
            <a:r>
              <a:rPr lang="en-US" sz="7200" b="1" dirty="0">
                <a:solidFill>
                  <a:srgbClr val="0070C0"/>
                </a:solidFill>
                <a:latin typeface="Trebuchet MS" panose="020B0603020202020204"/>
              </a:rPr>
              <a:t>E VIGÊNCIA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56518" y="0"/>
            <a:ext cx="1828800" cy="1028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37901" y="5522120"/>
            <a:ext cx="7145337" cy="476488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72215" y="-12700"/>
            <a:ext cx="4511024" cy="10299701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05163" y="-12700"/>
            <a:ext cx="3882837" cy="10299701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98500" y="4572000"/>
            <a:ext cx="4889501" cy="5715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01750" y="-12700"/>
            <a:ext cx="4281489" cy="10299701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48095" y="-12700"/>
            <a:ext cx="1935141" cy="10299701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08499" y="-12700"/>
            <a:ext cx="1874738" cy="10299701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57500" y="5384801"/>
            <a:ext cx="2725739" cy="49022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66F3855-5C6D-4621-2EC2-4A1D93AF50F1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02DBA-1584-F14C-0F8E-7C5BE594BAB1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684712A3-C96F-4005-3AA1-DD8F30FF2D7F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6E7AB791-F1B7-C3A7-8C34-96AD860A3989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753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90895-29EF-F0A5-E7BB-3937D123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DED5664-7A96-8170-78F8-9576CF157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532" y="2733732"/>
            <a:ext cx="463102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pt-BR" sz="2700"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D54301A-5F57-3435-815A-5C85038D2BC8}"/>
              </a:ext>
            </a:extLst>
          </p:cNvPr>
          <p:cNvGraphicFramePr>
            <a:graphicFrameLocks noGrp="1"/>
          </p:cNvGraphicFramePr>
          <p:nvPr/>
        </p:nvGraphicFramePr>
        <p:xfrm>
          <a:off x="783773" y="366678"/>
          <a:ext cx="16315510" cy="8456794"/>
        </p:xfrm>
        <a:graphic>
          <a:graphicData uri="http://schemas.openxmlformats.org/drawingml/2006/table">
            <a:tbl>
              <a:tblPr/>
              <a:tblGrid>
                <a:gridCol w="4074131">
                  <a:extLst>
                    <a:ext uri="{9D8B030D-6E8A-4147-A177-3AD203B41FA5}">
                      <a16:colId xmlns:a16="http://schemas.microsoft.com/office/drawing/2014/main" val="3774987430"/>
                    </a:ext>
                  </a:extLst>
                </a:gridCol>
                <a:gridCol w="3391577">
                  <a:extLst>
                    <a:ext uri="{9D8B030D-6E8A-4147-A177-3AD203B41FA5}">
                      <a16:colId xmlns:a16="http://schemas.microsoft.com/office/drawing/2014/main" val="3165938292"/>
                    </a:ext>
                  </a:extLst>
                </a:gridCol>
                <a:gridCol w="5923467">
                  <a:extLst>
                    <a:ext uri="{9D8B030D-6E8A-4147-A177-3AD203B41FA5}">
                      <a16:colId xmlns:a16="http://schemas.microsoft.com/office/drawing/2014/main" val="579128150"/>
                    </a:ext>
                  </a:extLst>
                </a:gridCol>
                <a:gridCol w="2926335">
                  <a:extLst>
                    <a:ext uri="{9D8B030D-6E8A-4147-A177-3AD203B41FA5}">
                      <a16:colId xmlns:a16="http://schemas.microsoft.com/office/drawing/2014/main" val="4247878256"/>
                    </a:ext>
                  </a:extLst>
                </a:gridCol>
              </a:tblGrid>
              <a:tr h="765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Regime / Nível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Tipo de Objeto</a:t>
                      </a:r>
                      <a:endParaRPr lang="pt-BR" sz="24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Valor Global (Limite)</a:t>
                      </a:r>
                      <a:endParaRPr lang="pt-BR" sz="24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F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Vigência Máxima</a:t>
                      </a:r>
                      <a:endParaRPr lang="pt-BR" sz="24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27767"/>
                  </a:ext>
                </a:extLst>
              </a:tr>
              <a:tr h="1335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Regime Geral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(Portaria Conjunta MGI/MF/CGU nº 33/2023)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pt-BR" sz="24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Valores globais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superiores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 a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R$ 1.500.000,00 (*) – </a:t>
                      </a: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atualizado anualmente</a:t>
                      </a: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pt-BR" sz="24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506986"/>
                  </a:ext>
                </a:extLst>
              </a:tr>
              <a:tr h="910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Nível I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Obras e serviços de engenharia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Superior a R$ 1.500.000,00 e inferior ou igual a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R$ 5.000.000,00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36 meses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120974"/>
                  </a:ext>
                </a:extLst>
              </a:tr>
              <a:tr h="1023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Nível II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Superior a R$ 5.000.000,00 e inferior ou igual a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R$ 20.000.000,00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48 meses</a:t>
                      </a:r>
                      <a:endParaRPr lang="pt-BR" sz="24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60172"/>
                  </a:ext>
                </a:extLst>
              </a:tr>
              <a:tr h="1023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Nível III</a:t>
                      </a:r>
                      <a:endParaRPr lang="pt-BR" sz="24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Superior a R$ 20.000.000,00 e inferior ou igual a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R$ 80.000.000,00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48 meses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188338"/>
                  </a:ext>
                </a:extLst>
              </a:tr>
              <a:tr h="613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Nível IV</a:t>
                      </a:r>
                      <a:endParaRPr lang="pt-BR" sz="24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Superior a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R$ 80.000.000,00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72 meses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900357"/>
                  </a:ext>
                </a:extLst>
              </a:tr>
              <a:tr h="1392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Nível V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Objetos que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 envolvam obras e serviços de engenharia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Superior a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R$ 1.500.000,00 (*)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 (Art. 184-A da  14.133/2021)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36 a 72 meses </a:t>
                      </a:r>
                      <a:r>
                        <a:rPr lang="pt-BR" sz="2400" b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(execução de custeio)</a:t>
                      </a:r>
                      <a:endParaRPr lang="pt-BR" sz="2400" b="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511927"/>
                  </a:ext>
                </a:extLst>
              </a:tr>
              <a:tr h="1392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Regime Simplificado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(Portaria Conjunta MGI/MF/CGU nº 28/2024)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Obras e Serviços de Engenharia ou Demais Objetos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Inferior ou igual a </a:t>
                      </a: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R$ 1.500.000,00 (*)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 (Art. 184-A da Lei nº 14.133/2021)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36 meses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027" marR="45027" marT="45027" marB="4502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971362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D2E1D5-92DA-5C78-B549-10B06BA44E61}"/>
              </a:ext>
            </a:extLst>
          </p:cNvPr>
          <p:cNvSpPr txBox="1"/>
          <p:nvPr/>
        </p:nvSpPr>
        <p:spPr>
          <a:xfrm>
            <a:off x="608630" y="8996993"/>
            <a:ext cx="1448671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(*) Decreto nº 12.343/2024 - R$ 1.576.882,20: </a:t>
            </a:r>
            <a:r>
              <a:rPr lang="pt-BR" sz="2400" dirty="0">
                <a:solidFill>
                  <a:prstClr val="black"/>
                </a:solidFill>
                <a:latin typeface="Aptos" panose="020B0004020202020204" pitchFamily="34" charset="0"/>
              </a:rPr>
              <a:t>O valor global para enquadramento é o da </a:t>
            </a:r>
            <a:r>
              <a:rPr lang="pt-BR" sz="2400" b="1" dirty="0">
                <a:solidFill>
                  <a:prstClr val="black"/>
                </a:solidFill>
                <a:latin typeface="Aptos" panose="020B0004020202020204" pitchFamily="34" charset="0"/>
              </a:rPr>
              <a:t>celebração do instrumento</a:t>
            </a:r>
            <a:r>
              <a:rPr lang="pt-BR" sz="2400" dirty="0">
                <a:solidFill>
                  <a:prstClr val="black"/>
                </a:solidFill>
                <a:latin typeface="Aptos" panose="020B0004020202020204" pitchFamily="34" charset="0"/>
              </a:rPr>
              <a:t>, não sendo reenquadrado por suplementação de contrapartida ou uso de rendimento.</a:t>
            </a:r>
            <a:endParaRPr lang="pt-BR" sz="24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01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CFD54-F69F-D0FE-070B-2415CF989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859E91BC-2C2D-62C0-CD2B-7A9D4F8E23D9}"/>
              </a:ext>
            </a:extLst>
          </p:cNvPr>
          <p:cNvSpPr txBox="1"/>
          <p:nvPr/>
        </p:nvSpPr>
        <p:spPr>
          <a:xfrm>
            <a:off x="1159325" y="311995"/>
            <a:ext cx="13154553" cy="102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 defTabSz="68580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highlight>
                  <a:srgbClr val="FFFF00"/>
                </a:highlight>
                <a:latin typeface="Aptos" panose="020B0004020202020204" pitchFamily="34" charset="0"/>
                <a:ea typeface="Arial" panose="020B0604020202020204" pitchFamily="34" charset="0"/>
              </a:rPr>
              <a:t>Prorrogação de Ofício 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  <a:ea typeface="Arial" panose="020B0604020202020204" pitchFamily="34" charset="0"/>
              </a:rPr>
              <a:t>(quando o atraso na execução é causado pelo órgão transferidor dos recursos)</a:t>
            </a: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  <a:ea typeface="Arial" panose="020B0604020202020204" pitchFamily="34" charset="0"/>
              </a:rPr>
              <a:t>: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936CAF89-A977-89AB-BCD7-1A737C5CC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295955"/>
              </p:ext>
            </p:extLst>
          </p:nvPr>
        </p:nvGraphicFramePr>
        <p:xfrm>
          <a:off x="1159325" y="1374928"/>
          <a:ext cx="14499772" cy="2294892"/>
        </p:xfrm>
        <a:graphic>
          <a:graphicData uri="http://schemas.openxmlformats.org/drawingml/2006/table">
            <a:tbl>
              <a:tblPr firstRow="1" firstCol="1" bandRow="1"/>
              <a:tblGrid>
                <a:gridCol w="2200066">
                  <a:extLst>
                    <a:ext uri="{9D8B030D-6E8A-4147-A177-3AD203B41FA5}">
                      <a16:colId xmlns:a16="http://schemas.microsoft.com/office/drawing/2014/main" val="814189770"/>
                    </a:ext>
                  </a:extLst>
                </a:gridCol>
                <a:gridCol w="12299706">
                  <a:extLst>
                    <a:ext uri="{9D8B030D-6E8A-4147-A177-3AD203B41FA5}">
                      <a16:colId xmlns:a16="http://schemas.microsoft.com/office/drawing/2014/main" val="263102872"/>
                    </a:ext>
                  </a:extLst>
                </a:gridCol>
              </a:tblGrid>
              <a:tr h="565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Critério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Detalhamento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768763"/>
                  </a:ext>
                </a:extLst>
              </a:tr>
              <a:tr h="565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Motivo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Atraso na liberação dos recursos pelo Concedente ou pela Mandatária.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403286"/>
                  </a:ext>
                </a:extLst>
              </a:tr>
              <a:tr h="565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Limite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Restrita ao exato período do atraso verificado.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56337"/>
                  </a:ext>
                </a:extLst>
              </a:tr>
              <a:tr h="565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Procedimento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Prescinde de prévia análise da área jurídica do Concedente ou da Mandatária.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709564"/>
                  </a:ext>
                </a:extLst>
              </a:tr>
            </a:tbl>
          </a:graphicData>
        </a:graphic>
      </p:graphicFrame>
      <p:sp>
        <p:nvSpPr>
          <p:cNvPr id="24" name="CaixaDeTexto 23">
            <a:extLst>
              <a:ext uri="{FF2B5EF4-FFF2-40B4-BE49-F238E27FC236}">
                <a16:creationId xmlns:a16="http://schemas.microsoft.com/office/drawing/2014/main" id="{068E1F33-26AD-DA16-735F-F3664D710BE5}"/>
              </a:ext>
            </a:extLst>
          </p:cNvPr>
          <p:cNvSpPr txBox="1"/>
          <p:nvPr/>
        </p:nvSpPr>
        <p:spPr>
          <a:xfrm>
            <a:off x="718455" y="4072918"/>
            <a:ext cx="14940642" cy="102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 defTabSz="68580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highlight>
                  <a:srgbClr val="FFFF00"/>
                </a:highlight>
                <a:latin typeface="Aptos" panose="020B0004020202020204" pitchFamily="34" charset="0"/>
                <a:ea typeface="Arial" panose="020B0604020202020204" pitchFamily="34" charset="0"/>
              </a:rPr>
              <a:t>Outras Hipóteses de Prorrogação 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  <a:ea typeface="Arial" panose="020B0604020202020204" pitchFamily="34" charset="0"/>
              </a:rPr>
              <a:t>(devidamente justificado pelo Convenente e aceito pelo Concedente ou Mandatária):</a:t>
            </a: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C7274EC8-AE5E-8F15-8237-97167E39D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187926"/>
              </p:ext>
            </p:extLst>
          </p:nvPr>
        </p:nvGraphicFramePr>
        <p:xfrm>
          <a:off x="718455" y="5347380"/>
          <a:ext cx="14940642" cy="4713480"/>
        </p:xfrm>
        <a:graphic>
          <a:graphicData uri="http://schemas.openxmlformats.org/drawingml/2006/table">
            <a:tbl>
              <a:tblPr firstRow="1" firstCol="1" bandRow="1"/>
              <a:tblGrid>
                <a:gridCol w="2789127">
                  <a:extLst>
                    <a:ext uri="{9D8B030D-6E8A-4147-A177-3AD203B41FA5}">
                      <a16:colId xmlns:a16="http://schemas.microsoft.com/office/drawing/2014/main" val="3530576375"/>
                    </a:ext>
                  </a:extLst>
                </a:gridCol>
                <a:gridCol w="12151515">
                  <a:extLst>
                    <a:ext uri="{9D8B030D-6E8A-4147-A177-3AD203B41FA5}">
                      <a16:colId xmlns:a16="http://schemas.microsoft.com/office/drawing/2014/main" val="165814875"/>
                    </a:ext>
                  </a:extLst>
                </a:gridCol>
              </a:tblGrid>
              <a:tr h="565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Critério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Detalhamento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476427"/>
                  </a:ext>
                </a:extLst>
              </a:tr>
              <a:tr h="959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Atrasos Externos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Paralisação ou atraso na execução por: determinação judicial, recomendação ou determinação de órgãos de controle, caso fortuito ou força maior.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494241"/>
                  </a:ext>
                </a:extLst>
              </a:tr>
              <a:tr h="2142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Natureza do Objeto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Instrumentos voltados para: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• Aquisição de equipamentos ou execução de custeio que </a:t>
                      </a:r>
                      <a:r>
                        <a:rPr lang="pt-BR" sz="23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exijam adequação </a:t>
                      </a: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ou outro </a:t>
                      </a:r>
                      <a:r>
                        <a:rPr lang="pt-BR" sz="23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aspecto que retarde a entrega</a:t>
                      </a: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 do bem.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• Execução de obras que não puderam ser iniciadas ou que foram paralisadas por </a:t>
                      </a:r>
                      <a:r>
                        <a:rPr lang="pt-BR" sz="23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eventos imprevisíveis</a:t>
                      </a: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.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77436"/>
                  </a:ext>
                </a:extLst>
              </a:tr>
              <a:tr h="959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3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Condição Geral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pt-BR" sz="2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 prorrogação deve ser compatível com o período do atraso e ser viável para a conclusão do objeto pactuado.</a:t>
                      </a:r>
                      <a:endParaRPr lang="pt-BR" sz="2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98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66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ADF35-D3EE-3C3E-0BA0-BEDF758B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Lupa em tela de fundo clara">
            <a:extLst>
              <a:ext uri="{FF2B5EF4-FFF2-40B4-BE49-F238E27FC236}">
                <a16:creationId xmlns:a16="http://schemas.microsoft.com/office/drawing/2014/main" id="{0AE93DD6-3E3E-1ED4-2648-5C76C5084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93" r="-2" b="-2"/>
          <a:stretch>
            <a:fillRect/>
          </a:stretch>
        </p:blipFill>
        <p:spPr>
          <a:xfrm>
            <a:off x="9084884" y="-79457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4B3820F9-586C-6A8A-23B1-5C337EB2869F}"/>
              </a:ext>
            </a:extLst>
          </p:cNvPr>
          <p:cNvSpPr txBox="1"/>
          <p:nvPr/>
        </p:nvSpPr>
        <p:spPr>
          <a:xfrm>
            <a:off x="1230105" y="2871635"/>
            <a:ext cx="8926589" cy="384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15000"/>
              </a:lnSpc>
              <a:spcAft>
                <a:spcPts val="1200"/>
              </a:spcAft>
            </a:pPr>
            <a:r>
              <a:rPr lang="pt-BR" sz="7200" b="1" dirty="0">
                <a:solidFill>
                  <a:srgbClr val="173EFF"/>
                </a:solidFill>
                <a:latin typeface="Rawline"/>
                <a:ea typeface="Verdana" panose="020B0604030504040204" pitchFamily="34" charset="0"/>
                <a:cs typeface="Posterama" panose="020B0504020200020000" pitchFamily="34" charset="0"/>
              </a:rPr>
              <a:t>LIBERAÇÃO DOS RECURSOS E ACOMPANHAMENTO</a:t>
            </a:r>
            <a:endParaRPr lang="pt-BR" kern="100" dirty="0">
              <a:solidFill>
                <a:srgbClr val="173EFF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2190B5EF-EC5A-9171-7391-59ECF39EC1F7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1447C53-C8D6-4657-01E7-ED5FA2140EF3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5464D7CA-79D9-CCC1-79C7-B5D92C99D0FB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A3162811-1BEB-2560-DC86-3B06A8712EBB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5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0D317-3A46-C00F-AD56-6BAFF36FC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/BattlePaintings - The Battle of Carrhae, 53BC, by Johnny Shumate; from the Parthian (upper) and Roman (lower) perspectives.">
            <a:extLst>
              <a:ext uri="{FF2B5EF4-FFF2-40B4-BE49-F238E27FC236}">
                <a16:creationId xmlns:a16="http://schemas.microsoft.com/office/drawing/2014/main" id="{485797A1-43C5-D1C6-882F-AA39CFC5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311E12-F19C-053C-ADC4-6B6913244347}"/>
              </a:ext>
            </a:extLst>
          </p:cNvPr>
          <p:cNvSpPr txBox="1"/>
          <p:nvPr/>
        </p:nvSpPr>
        <p:spPr>
          <a:xfrm>
            <a:off x="7800975" y="285750"/>
            <a:ext cx="1048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5400" b="1" dirty="0">
                <a:solidFill>
                  <a:srgbClr val="C00000"/>
                </a:solidFill>
                <a:latin typeface="Algerian" panose="04020705040A02060702" pitchFamily="82" charset="0"/>
              </a:rPr>
              <a:t>Marco </a:t>
            </a:r>
            <a:r>
              <a:rPr lang="pt-BR" sz="5400" b="1" dirty="0" err="1">
                <a:solidFill>
                  <a:srgbClr val="C00000"/>
                </a:solidFill>
                <a:latin typeface="Algerian" panose="04020705040A02060702" pitchFamily="82" charset="0"/>
              </a:rPr>
              <a:t>LicInio</a:t>
            </a:r>
            <a:r>
              <a:rPr lang="pt-BR" sz="5400" b="1" dirty="0">
                <a:solidFill>
                  <a:srgbClr val="C00000"/>
                </a:solidFill>
                <a:latin typeface="Algerian" panose="04020705040A02060702" pitchFamily="82" charset="0"/>
              </a:rPr>
              <a:t> Crasso e a batalha de </a:t>
            </a:r>
            <a:r>
              <a:rPr lang="pt-BR" sz="5400" b="1" dirty="0" err="1">
                <a:solidFill>
                  <a:srgbClr val="C00000"/>
                </a:solidFill>
                <a:latin typeface="Algerian" panose="04020705040A02060702" pitchFamily="82" charset="0"/>
              </a:rPr>
              <a:t>Carras</a:t>
            </a:r>
            <a:r>
              <a:rPr lang="pt-BR" sz="5400" b="1" dirty="0">
                <a:solidFill>
                  <a:srgbClr val="C00000"/>
                </a:solidFill>
                <a:latin typeface="Algerian" panose="04020705040A02060702" pitchFamily="82" charset="0"/>
              </a:rPr>
              <a:t> (53 A.C.)</a:t>
            </a:r>
          </a:p>
        </p:txBody>
      </p:sp>
    </p:spTree>
    <p:extLst>
      <p:ext uri="{BB962C8B-B14F-4D97-AF65-F5344CB8AC3E}">
        <p14:creationId xmlns:p14="http://schemas.microsoft.com/office/powerpoint/2010/main" val="396505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970602-81D3-4281-84BA-A15398E65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413CE72-140A-EA69-DBDF-FC0E135B6097}"/>
              </a:ext>
            </a:extLst>
          </p:cNvPr>
          <p:cNvSpPr txBox="1"/>
          <p:nvPr/>
        </p:nvSpPr>
        <p:spPr>
          <a:xfrm>
            <a:off x="1463375" y="591139"/>
            <a:ext cx="13254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4200" b="1" dirty="0">
                <a:solidFill>
                  <a:srgbClr val="0070C0"/>
                </a:solidFill>
                <a:latin typeface="Trebuchet MS" panose="020B0603020202020204"/>
              </a:rPr>
              <a:t>Portaria Conjunta MGI/MF/CGU nº 28, de 2024  (Regime Simplificado)</a:t>
            </a:r>
            <a:endParaRPr lang="pt-BR" sz="4200" dirty="0">
              <a:solidFill>
                <a:srgbClr val="0070C0"/>
              </a:solidFill>
              <a:latin typeface="Trebuchet MS" panose="020B060302020202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2AB868-CEB2-7239-E882-F4A78F360EEE}"/>
              </a:ext>
            </a:extLst>
          </p:cNvPr>
          <p:cNvSpPr txBox="1"/>
          <p:nvPr/>
        </p:nvSpPr>
        <p:spPr>
          <a:xfrm>
            <a:off x="836693" y="2705100"/>
            <a:ext cx="14508311" cy="638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685800"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prstClr val="black"/>
                </a:solidFill>
                <a:latin typeface="Aptos" panose="020B0004020202020204" pitchFamily="34" charset="0"/>
              </a:rPr>
              <a:t>Condições para Liberação:</a:t>
            </a:r>
            <a:r>
              <a:rPr lang="pt-BR" sz="3200" dirty="0">
                <a:solidFill>
                  <a:prstClr val="black"/>
                </a:solidFill>
                <a:latin typeface="Aptos" panose="020B0004020202020204" pitchFamily="34" charset="0"/>
              </a:rPr>
              <a:t> </a:t>
            </a:r>
          </a:p>
          <a:p>
            <a:pPr defTabSz="685800"/>
            <a:endParaRPr lang="pt-BR" sz="32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914400" lvl="1" indent="-457200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  <a:latin typeface="Aptos" panose="020B0004020202020204" pitchFamily="34" charset="0"/>
              </a:rPr>
              <a:t>Registro do processo licitatório pelo convenente no Transferegov.br.</a:t>
            </a:r>
          </a:p>
          <a:p>
            <a:pPr marL="914400" lvl="1" indent="-457200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  <a:latin typeface="Aptos" panose="020B0004020202020204" pitchFamily="34" charset="0"/>
              </a:rPr>
              <a:t>Comprovação do envio do instrumento de contrato ou outro instrumento hábil ao Portal Nacional de Contratações Públicas (PNCP).</a:t>
            </a:r>
          </a:p>
          <a:p>
            <a:pPr marL="914400" lvl="1" indent="-457200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  <a:latin typeface="Aptos" panose="020B0004020202020204" pitchFamily="34" charset="0"/>
              </a:rPr>
              <a:t>Para obras e serviços de engenharia: registro no Transferegov.br dos projetos de engenharia, documentos de titularidade de área e de licenciamento ambiental</a:t>
            </a:r>
          </a:p>
          <a:p>
            <a:pPr defTabSz="685800"/>
            <a:endParaRPr lang="pt-BR" sz="32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57200" indent="-457200" defTabSz="685800">
              <a:buFont typeface="Wingdings" panose="05000000000000000000" pitchFamily="2" charset="2"/>
              <a:buChar char="Ø"/>
            </a:pPr>
            <a:r>
              <a:rPr lang="pt-BR" sz="3200" dirty="0">
                <a:solidFill>
                  <a:prstClr val="black"/>
                </a:solidFill>
                <a:latin typeface="Aptos" panose="020B0004020202020204" pitchFamily="34" charset="0"/>
              </a:rPr>
              <a:t>A verificação do cumprimento do objeto pactuado será realizada pelo concedente ou mandatária apenas ao final da execução do instrumento</a:t>
            </a:r>
            <a:br>
              <a:rPr lang="pt-BR" sz="2700" dirty="0">
                <a:solidFill>
                  <a:prstClr val="black"/>
                </a:solidFill>
                <a:latin typeface="Trebuchet MS" panose="020B0603020202020204"/>
              </a:rPr>
            </a:br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796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F4F6C-416B-4F0B-6D23-FA2484AE0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ECAAA0A-A596-1A48-4F8D-DE9CA526539B}"/>
              </a:ext>
            </a:extLst>
          </p:cNvPr>
          <p:cNvSpPr txBox="1"/>
          <p:nvPr/>
        </p:nvSpPr>
        <p:spPr>
          <a:xfrm>
            <a:off x="1071491" y="242797"/>
            <a:ext cx="135589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4200" b="1" dirty="0">
                <a:solidFill>
                  <a:srgbClr val="0070C0"/>
                </a:solidFill>
                <a:latin typeface="Trebuchet MS" panose="020B0603020202020204"/>
              </a:rPr>
              <a:t>Portaria Conjunta MGI/MF/CGU nº 33, de 2023  (Regime Geral)</a:t>
            </a:r>
            <a:endParaRPr lang="pt-BR" sz="4200" dirty="0">
              <a:solidFill>
                <a:srgbClr val="0070C0"/>
              </a:solidFill>
              <a:latin typeface="Rawline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F74008-64A5-390D-6FF8-BC2C059EF055}"/>
              </a:ext>
            </a:extLst>
          </p:cNvPr>
          <p:cNvSpPr txBox="1"/>
          <p:nvPr/>
        </p:nvSpPr>
        <p:spPr>
          <a:xfrm>
            <a:off x="895982" y="2149736"/>
            <a:ext cx="14508144" cy="703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 defTabSz="6858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srgbClr val="131314"/>
                </a:solidFill>
                <a:latin typeface="Aptos" panose="020B0004020202020204" pitchFamily="34" charset="0"/>
              </a:rPr>
              <a:t>Condições para Liberação de Parcelas:</a:t>
            </a:r>
            <a:endParaRPr 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1114425" lvl="1" indent="-428625" algn="just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srgbClr val="131314"/>
                </a:solidFill>
                <a:latin typeface="Aptos" panose="020B0004020202020204" pitchFamily="34" charset="0"/>
              </a:rPr>
              <a:t>Disponibilidade financeira e respeito ao cronograma de execução física da obra</a:t>
            </a:r>
          </a:p>
          <a:p>
            <a:pPr marL="1114425" lvl="1" indent="-428625" algn="just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srgbClr val="131314"/>
                </a:solidFill>
                <a:latin typeface="Aptos" panose="020B0004020202020204" pitchFamily="34" charset="0"/>
              </a:rPr>
              <a:t>Conclusão do processo licitatório ou da cotação prévia </a:t>
            </a:r>
          </a:p>
          <a:p>
            <a:pPr marL="1114425" lvl="1" indent="-428625" algn="just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srgbClr val="131314"/>
                </a:solidFill>
                <a:latin typeface="Aptos" panose="020B0004020202020204" pitchFamily="34" charset="0"/>
              </a:rPr>
              <a:t>Verificação e o aceite da realização do processo licitatório ou da cotação prévia pelo concedente ou mandatária.</a:t>
            </a:r>
          </a:p>
          <a:p>
            <a:pPr marL="1114425" lvl="1" indent="-428625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 A primeira parcela não pode exceder </a:t>
            </a: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40%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 do valor global do instrumento. </a:t>
            </a:r>
          </a:p>
          <a:p>
            <a:pPr marL="1114425" lvl="1" indent="-428625" defTabSz="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 A liberação da segunda parcela e das subsequentes está condicionada à execução de, no mínimo, </a:t>
            </a: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70%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 das parcelas liberadas anteriormente (</a:t>
            </a:r>
            <a:r>
              <a:rPr lang="pt-BR" sz="2700" dirty="0">
                <a:solidFill>
                  <a:srgbClr val="FF0000"/>
                </a:solidFill>
                <a:latin typeface="Aptos" panose="020B0004020202020204" pitchFamily="34" charset="0"/>
              </a:rPr>
              <a:t>regra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).</a:t>
            </a:r>
          </a:p>
          <a:p>
            <a:pPr defTabSz="685800">
              <a:spcAft>
                <a:spcPts val="900"/>
              </a:spcAft>
            </a:pPr>
            <a:endParaRPr lang="pt-BR" sz="1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57200" indent="-457200" defTabSz="6858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Inexecução ou Paralisação Financeira por 365 dias: 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bloqueio das contas por </a:t>
            </a: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180 dias 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e suspensão de novos repasses</a:t>
            </a:r>
          </a:p>
          <a:p>
            <a:pPr defTabSz="685800">
              <a:spcAft>
                <a:spcPts val="900"/>
              </a:spcAft>
            </a:pPr>
            <a:endParaRPr lang="pt-BR" sz="1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57200" indent="-457200" defTabSz="6858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Vedação em Período Eleitoral: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 É vedada a liberação de recursos nos três meses que antecedem o pleito eleitoral, </a:t>
            </a:r>
            <a:r>
              <a:rPr 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ressalvadas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 obrigações formais preexistentes para obras ou serviços em andamento e situações de emergência/calamidade pública.</a:t>
            </a:r>
          </a:p>
        </p:txBody>
      </p:sp>
    </p:spTree>
    <p:extLst>
      <p:ext uri="{BB962C8B-B14F-4D97-AF65-F5344CB8AC3E}">
        <p14:creationId xmlns:p14="http://schemas.microsoft.com/office/powerpoint/2010/main" val="3535631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487C4-266D-290D-A055-5FF48722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34C9792-9524-02C5-34D4-DDF682B1E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77314"/>
              </p:ext>
            </p:extLst>
          </p:nvPr>
        </p:nvGraphicFramePr>
        <p:xfrm>
          <a:off x="968827" y="87086"/>
          <a:ext cx="16861973" cy="9833925"/>
        </p:xfrm>
        <a:graphic>
          <a:graphicData uri="http://schemas.openxmlformats.org/drawingml/2006/table">
            <a:tbl>
              <a:tblPr/>
              <a:tblGrid>
                <a:gridCol w="2870437">
                  <a:extLst>
                    <a:ext uri="{9D8B030D-6E8A-4147-A177-3AD203B41FA5}">
                      <a16:colId xmlns:a16="http://schemas.microsoft.com/office/drawing/2014/main" val="2864234258"/>
                    </a:ext>
                  </a:extLst>
                </a:gridCol>
                <a:gridCol w="3623006">
                  <a:extLst>
                    <a:ext uri="{9D8B030D-6E8A-4147-A177-3AD203B41FA5}">
                      <a16:colId xmlns:a16="http://schemas.microsoft.com/office/drawing/2014/main" val="3552019879"/>
                    </a:ext>
                  </a:extLst>
                </a:gridCol>
                <a:gridCol w="10368530">
                  <a:extLst>
                    <a:ext uri="{9D8B030D-6E8A-4147-A177-3AD203B41FA5}">
                      <a16:colId xmlns:a16="http://schemas.microsoft.com/office/drawing/2014/main" val="183190325"/>
                    </a:ext>
                  </a:extLst>
                </a:gridCol>
              </a:tblGrid>
              <a:tr h="659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Regime / Nível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marR="129540"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 err="1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Lberação</a:t>
                      </a: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dos Recursos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marR="129540"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Visitas e Vistorias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162875"/>
                  </a:ext>
                </a:extLst>
              </a:tr>
              <a:tr h="1226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Regime Geral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Nível I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Liberação em, no mínimo, três parcelas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Visita de campo preliminar 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pode ser remota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; visita final </a:t>
                      </a:r>
                      <a:r>
                        <a:rPr lang="pt-BR" sz="2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 loco.</a:t>
                      </a:r>
                      <a:endParaRPr lang="pt-BR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2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(</a:t>
                      </a: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duas) vistorias 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intermediárias, no mínimo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704159"/>
                  </a:ext>
                </a:extLst>
              </a:tr>
              <a:tr h="13410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Nível II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4 (quatro) vistorias 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intermediárias, no mínimo; Visitas preliminar e final </a:t>
                      </a:r>
                      <a:r>
                        <a:rPr lang="pt-BR" sz="2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 loco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.</a:t>
                      </a: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47053"/>
                  </a:ext>
                </a:extLst>
              </a:tr>
              <a:tr h="15385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7 (sete) vistorias 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intermediárias, no mínimo; Visitas preliminar e final </a:t>
                      </a:r>
                      <a:r>
                        <a:rPr lang="pt-BR" sz="2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 loco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.</a:t>
                      </a: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926838"/>
                  </a:ext>
                </a:extLst>
              </a:tr>
              <a:tr h="1226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Nível III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Visita de campo preliminar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</a:t>
                      </a:r>
                    </a:p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7 visitas intermediárias, no mínimo </a:t>
                      </a:r>
                    </a:p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Visita Final 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14881"/>
                  </a:ext>
                </a:extLst>
              </a:tr>
              <a:tr h="13626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Nível IV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11 (onze) vistorias 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intermediárias, no mínimo; Visitas preliminar e final </a:t>
                      </a:r>
                      <a:r>
                        <a:rPr lang="pt-BR" sz="2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 loco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.</a:t>
                      </a: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42337"/>
                  </a:ext>
                </a:extLst>
              </a:tr>
              <a:tr h="2067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Nível V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225"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Liberação será preferencialmente em parcela única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O acompanhamento realizado por meio dos documentos, fotos georreferenciadas e informações inseridos pelo convenente ou unidade executora no </a:t>
                      </a:r>
                      <a:r>
                        <a:rPr lang="pt-BR" sz="2400" u="none" strike="noStrike" dirty="0">
                          <a:solidFill>
                            <a:srgbClr val="173EFF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Transferegov.br</a:t>
                      </a:r>
                      <a:r>
                        <a:rPr lang="pt-BR" sz="24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. </a:t>
                      </a:r>
                    </a:p>
                    <a:p>
                      <a:pPr marL="285750" indent="-285750" algn="l">
                        <a:lnSpc>
                          <a:spcPct val="115000"/>
                        </a:lnSpc>
                        <a:buFontTx/>
                        <a:buChar char="-"/>
                      </a:pPr>
                      <a:r>
                        <a:rPr lang="pt-BR" sz="24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Visita </a:t>
                      </a:r>
                      <a:r>
                        <a:rPr lang="pt-BR" sz="24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in loco</a:t>
                      </a:r>
                      <a:r>
                        <a:rPr lang="pt-BR" sz="24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quando os documentos do </a:t>
                      </a:r>
                      <a:r>
                        <a:rPr lang="pt-BR" sz="2400" u="none" strike="noStrike" dirty="0">
                          <a:solidFill>
                            <a:srgbClr val="173EFF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Transferegov.br</a:t>
                      </a:r>
                      <a:r>
                        <a:rPr lang="pt-BR" sz="24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não forem suficientes para atestar a execução.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114576"/>
                  </a:ext>
                </a:extLst>
              </a:tr>
              <a:tr h="1795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Regime Simplificado</a:t>
                      </a:r>
                      <a:endParaRPr lang="pt-BR" sz="2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- Análise dos documentos, fotos georreferenciadas e informações inseridos pelo convenente ou unidade executora no </a:t>
                      </a:r>
                      <a:r>
                        <a:rPr lang="pt-BR" sz="2400" u="none" strike="noStrike" dirty="0">
                          <a:solidFill>
                            <a:srgbClr val="173EFF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Transferegov.br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(marco de 100% do cronograma físico); Visita final</a:t>
                      </a:r>
                      <a:r>
                        <a:rPr lang="pt-BR" sz="2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in loco</a:t>
                      </a:r>
                      <a:endParaRPr lang="pt-BR" sz="2400" i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81188" marR="8118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022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64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D81168-658B-282D-441E-836E37432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641B701-2084-11BC-F88F-27CC99E0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0" t="1798" r="3681" b="1"/>
          <a:stretch>
            <a:fillRect/>
          </a:stretch>
        </p:blipFill>
        <p:spPr>
          <a:xfrm>
            <a:off x="30" y="-1"/>
            <a:ext cx="8092410" cy="10287002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169023B-A837-0AFA-FD06-DD5B05C5C4CF}"/>
              </a:ext>
            </a:extLst>
          </p:cNvPr>
          <p:cNvSpPr txBox="1"/>
          <p:nvPr/>
        </p:nvSpPr>
        <p:spPr>
          <a:xfrm>
            <a:off x="8070845" y="2517998"/>
            <a:ext cx="5831759" cy="3558252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rgbClr val="0070C0"/>
                </a:solidFill>
                <a:latin typeface="Trebuchet MS" panose="020B0603020202020204"/>
              </a:rPr>
              <a:t>DENÚNCIA, RESCISÃO E EXTINÇÃO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9426CF3-F742-4873-851C-F67FAEF0ADBD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8C81380-77B6-8A3D-9F7C-F5168E710419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F0A0DA84-4F67-CAF1-CB49-257886CB0ED6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33171199-A228-50F2-7834-0AEB6D99B5E8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744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BD0124-CE55-0F7F-EF72-645A6EEB6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D540010-8D1F-E214-B561-AEBA994F1476}"/>
              </a:ext>
            </a:extLst>
          </p:cNvPr>
          <p:cNvSpPr txBox="1"/>
          <p:nvPr/>
        </p:nvSpPr>
        <p:spPr>
          <a:xfrm>
            <a:off x="762000" y="745927"/>
            <a:ext cx="13792200" cy="954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68580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131314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Denunciado</a:t>
            </a:r>
            <a:r>
              <a:rPr lang="pt-BR" sz="2800" dirty="0">
                <a:solidFill>
                  <a:srgbClr val="131314"/>
                </a:solidFill>
                <a:latin typeface="Aptos" panose="020B0004020202020204" pitchFamily="34" charset="0"/>
              </a:rPr>
              <a:t> a qualquer tempo, por </a:t>
            </a:r>
            <a:r>
              <a:rPr lang="pt-BR" sz="2800" b="1" dirty="0">
                <a:solidFill>
                  <a:srgbClr val="FF0000"/>
                </a:solidFill>
                <a:latin typeface="Aptos" panose="020B0004020202020204" pitchFamily="34" charset="0"/>
              </a:rPr>
              <a:t>desistência de qualquer um dos partícipes</a:t>
            </a:r>
            <a:r>
              <a:rPr lang="pt-BR" sz="2800" dirty="0">
                <a:solidFill>
                  <a:srgbClr val="131314"/>
                </a:solidFill>
                <a:latin typeface="Aptos" panose="020B0004020202020204" pitchFamily="34" charset="0"/>
              </a:rPr>
              <a:t>, que ficarão responsáveis apenas pelas obrigações e auferindo as vantagens do tempo em que participaram voluntariamente do acordo. Não são admissíveis cláusulas obrigatórias de permanência ou sancionadoras dos denunciantes.</a:t>
            </a:r>
          </a:p>
          <a:p>
            <a:pPr marL="457200" indent="-457200" algn="just" defTabSz="685800">
              <a:buFont typeface="Wingdings" panose="05000000000000000000" pitchFamily="2" charset="2"/>
              <a:buChar char="Ø"/>
            </a:pPr>
            <a:endParaRPr lang="pt-BR" sz="28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57200" indent="-457200" algn="just" defTabSz="68580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131314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Rescindido</a:t>
            </a:r>
            <a:r>
              <a:rPr lang="pt-BR" sz="2800" dirty="0">
                <a:solidFill>
                  <a:srgbClr val="131314"/>
                </a:solidFill>
                <a:latin typeface="Aptos" panose="020B0004020202020204" pitchFamily="34" charset="0"/>
              </a:rPr>
              <a:t> unilateralmente pelo concedente ou mandatária em decorrência de:</a:t>
            </a:r>
          </a:p>
          <a:p>
            <a:pPr marL="457200" indent="-457200" algn="just" defTabSz="685800">
              <a:buFont typeface="Wingdings" panose="05000000000000000000" pitchFamily="2" charset="2"/>
              <a:buChar char="Ø"/>
            </a:pPr>
            <a:endParaRPr lang="pt-BR" sz="28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1143000" lvl="1" indent="-457200" algn="just" defTabSz="6858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/>
                </a:solidFill>
                <a:latin typeface="Aptos" panose="020B0004020202020204" pitchFamily="34" charset="0"/>
              </a:rPr>
              <a:t>inadimplemento de qualquer das cláusulas pactuadas.</a:t>
            </a:r>
          </a:p>
          <a:p>
            <a:pPr marL="1143000" lvl="1" indent="-457200" algn="just" defTabSz="6858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/>
                </a:solidFill>
                <a:latin typeface="Aptos" panose="020B0004020202020204" pitchFamily="34" charset="0"/>
              </a:rPr>
              <a:t>constatação de falsidade ou incorreção de informação em qualquer documento apresentado.</a:t>
            </a:r>
          </a:p>
          <a:p>
            <a:pPr marL="1143000" lvl="1" indent="-457200" algn="just" defTabSz="6858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/>
                </a:solidFill>
                <a:latin typeface="Aptos" panose="020B0004020202020204" pitchFamily="34" charset="0"/>
              </a:rPr>
              <a:t>verificação de circunstância que enseje a instauração de Tomada de Contas Especial (TCE).</a:t>
            </a:r>
          </a:p>
          <a:p>
            <a:pPr marL="1143000" lvl="1" indent="-457200" algn="just" defTabSz="6858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131314"/>
                </a:solidFill>
                <a:latin typeface="Aptos" panose="020B0004020202020204" pitchFamily="34" charset="0"/>
              </a:rPr>
              <a:t>não apresentação ou rejeição das peças documentais (que configuram condição suspensiva).</a:t>
            </a:r>
          </a:p>
          <a:p>
            <a:pPr marL="1143000" lvl="1" indent="-457200" algn="just" defTabSz="6858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131314"/>
                </a:solidFill>
                <a:latin typeface="Aptos" panose="020B0004020202020204" pitchFamily="34" charset="0"/>
              </a:rPr>
              <a:t>inexecução financeira e paralisação: A rescisão deve ocorrer se, após o bloqueio da conta e o fim do prazo de bloqueio (180 dias), não houver comprovação do início ou da retomada da execução financeira</a:t>
            </a:r>
          </a:p>
          <a:p>
            <a:pPr marL="457200" indent="-457200" algn="just" defTabSz="685800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131314"/>
              </a:solidFill>
              <a:latin typeface="Aptos" panose="020B0004020202020204" pitchFamily="34" charset="0"/>
            </a:endParaRPr>
          </a:p>
          <a:p>
            <a:pPr marL="457200" indent="-457200" algn="just" defTabSz="68580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131314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Extinto</a:t>
            </a:r>
            <a:r>
              <a:rPr lang="pt-BR" sz="2800" dirty="0">
                <a:solidFill>
                  <a:srgbClr val="131314"/>
                </a:solidFill>
                <a:latin typeface="Aptos" panose="020B0004020202020204" pitchFamily="34" charset="0"/>
              </a:rPr>
              <a:t> quando não tiver ocorrido repasse de recursos e houver descumprimento das condições suspensivas, nos prazos estabelecidos no instrumento.</a:t>
            </a:r>
            <a:endParaRPr lang="pt-BR" sz="28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defTabSz="685800"/>
            <a:br>
              <a:rPr lang="pt-BR" sz="2700" dirty="0">
                <a:solidFill>
                  <a:prstClr val="black"/>
                </a:solidFill>
                <a:latin typeface="Trebuchet MS" panose="020B0603020202020204"/>
              </a:rPr>
            </a:br>
            <a:endParaRPr lang="pt-BR" sz="27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6765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1FC9C-C493-4AED-E78C-7FEBA1A5D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na frente de um laptop&#10;&#10;O conteúdo gerado por IA pode estar incorreto.">
            <a:extLst>
              <a:ext uri="{FF2B5EF4-FFF2-40B4-BE49-F238E27FC236}">
                <a16:creationId xmlns:a16="http://schemas.microsoft.com/office/drawing/2014/main" id="{A1D852C1-0E6E-5840-9CFA-C1991A4F6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66" t="9091" r="5019" b="3"/>
          <a:stretch>
            <a:fillRect/>
          </a:stretch>
        </p:blipFill>
        <p:spPr>
          <a:xfrm>
            <a:off x="30" y="-1"/>
            <a:ext cx="8092410" cy="10287002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D0C7C93-6C04-D8F7-5BD8-570CB5FF627B}"/>
              </a:ext>
            </a:extLst>
          </p:cNvPr>
          <p:cNvSpPr txBox="1"/>
          <p:nvPr/>
        </p:nvSpPr>
        <p:spPr>
          <a:xfrm>
            <a:off x="8070845" y="2517998"/>
            <a:ext cx="5831759" cy="3558252"/>
          </a:xfrm>
          <a:prstGeom prst="rect">
            <a:avLst/>
          </a:prstGeom>
        </p:spPr>
        <p:txBody>
          <a:bodyPr vert="horz" lIns="137160" tIns="68580" rIns="137160" bIns="68580" rtlCol="0" anchor="b">
            <a:normAutofit lnSpcReduction="10000"/>
          </a:bodyPr>
          <a:lstStyle/>
          <a:p>
            <a:pPr algn="ctr" defTabSz="685800"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rgbClr val="0070C0"/>
                </a:solidFill>
                <a:latin typeface="Trebuchet MS" panose="020B0603020202020204"/>
              </a:rPr>
              <a:t>PRESTAÇÃO DE CONTAS FINAL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4B69A351-8432-0AC0-E6A2-E89B6BA1E41B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C5DB2B7-A2CF-521A-737A-D6041453F5A8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99810A9-966E-98B0-5B30-8DE2FDDF8723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A5F9D621-2269-B4BA-E308-BDDBFC092F98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529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BD6D8-8A04-3B8E-5902-9EEABEE08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0DAD9BA-13D6-7147-E9E6-721BB1D5267C}"/>
              </a:ext>
            </a:extLst>
          </p:cNvPr>
          <p:cNvSpPr txBox="1"/>
          <p:nvPr/>
        </p:nvSpPr>
        <p:spPr>
          <a:xfrm>
            <a:off x="1034142" y="452600"/>
            <a:ext cx="11142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Rawline" pitchFamily="2" charset="77"/>
              </a:rPr>
              <a:t>Dever e Responsabilidade</a:t>
            </a:r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C535C6-3F51-FFB8-440F-68EEC9AAC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042" y="1729010"/>
            <a:ext cx="13937117" cy="851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Obrigação personalíssima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o dever de prestar contas é sempre do convenente, representado por seu gestor legal </a:t>
            </a:r>
            <a:r>
              <a:rPr lang="pt-BR" altLang="pt-BR" sz="2700" dirty="0">
                <a:solidFill>
                  <a:srgbClr val="FF0000"/>
                </a:solidFill>
                <a:latin typeface="Aptos" panose="020B0004020202020204" pitchFamily="34" charset="0"/>
              </a:rPr>
              <a:t>em exercício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</a:p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Ônus da prova: 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cabe integralmente ao convenente demonstrar a aplicação regular dos recursos e o </a:t>
            </a:r>
            <a:r>
              <a:rPr lang="pt-BR" altLang="pt-BR" sz="2700" dirty="0">
                <a:solidFill>
                  <a:srgbClr val="FF0000"/>
                </a:solidFill>
                <a:latin typeface="Aptos" panose="020B0004020202020204" pitchFamily="34" charset="0"/>
              </a:rPr>
              <a:t>nexo causal 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entre despesas realizadas e execução do objeto.</a:t>
            </a: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Princípio da </a:t>
            </a:r>
            <a:r>
              <a:rPr lang="pt-BR" altLang="pt-BR" sz="2700" b="1" dirty="0" err="1">
                <a:solidFill>
                  <a:prstClr val="black"/>
                </a:solidFill>
                <a:latin typeface="Aptos" panose="020B0004020202020204" pitchFamily="34" charset="0"/>
              </a:rPr>
              <a:t>Intranscendência</a:t>
            </a: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 das sanções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sanções não podem ultrapassar a pessoa que deu causa ao ilícito.</a:t>
            </a:r>
          </a:p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Débitos do antecessor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sucessor não responde por recursos geridos integralmente pelo antecessor.</a:t>
            </a:r>
          </a:p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Exceção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sucessor responde se sua conduta causar paralisação indevida que torne imprestável o objeto, configurando desperdício de recursos.</a:t>
            </a:r>
          </a:p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Impossibilidade de prestar contas: </a:t>
            </a:r>
            <a:r>
              <a:rPr lang="pt-BR" altLang="pt-BR" sz="2700" b="1" dirty="0">
                <a:solidFill>
                  <a:srgbClr val="FF0000"/>
                </a:solidFill>
                <a:latin typeface="Aptos" panose="020B0004020202020204" pitchFamily="34" charset="0"/>
              </a:rPr>
              <a:t>suspensão da inadimplência</a:t>
            </a:r>
            <a:endParaRPr lang="pt-BR" altLang="pt-BR" sz="2700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marL="1114425" lvl="1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Sucessor pode afastar a responsabilização se comprovar que tomou medidas legais contra o antecessor e resguardou o erário </a:t>
            </a:r>
          </a:p>
          <a:p>
            <a:pPr marL="1114425" lvl="1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altLang="pt-BR" sz="270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Súmula 615/STJ</a:t>
            </a:r>
            <a:r>
              <a:rPr lang="pt-BR" altLang="pt-BR" sz="2700" dirty="0">
                <a:solidFill>
                  <a:prstClr val="black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: não pode haver restrição em cadastros por irregularidade de gestão anterior se a gestão sucessora adotou as providências cabíveis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7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77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63E1F-ADA0-5DDE-CC8F-5782DA0EF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7C573B5-548D-38A6-402B-BE81293026ED}"/>
              </a:ext>
            </a:extLst>
          </p:cNvPr>
          <p:cNvSpPr txBox="1"/>
          <p:nvPr/>
        </p:nvSpPr>
        <p:spPr>
          <a:xfrm>
            <a:off x="1371600" y="251982"/>
            <a:ext cx="11142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Rawline" pitchFamily="2" charset="77"/>
              </a:rPr>
              <a:t>Procedimentos para a Análise</a:t>
            </a:r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D2B0C27-E63A-054D-28CE-C15AB5540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43" y="1870947"/>
            <a:ext cx="16219715" cy="727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Modalidades de análise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</a:t>
            </a:r>
          </a:p>
          <a:p>
            <a:pPr marL="1800225" lvl="2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Informatizada (risco / trilhas de auditoria) </a:t>
            </a:r>
            <a:r>
              <a:rPr lang="pt-BR" sz="2700" dirty="0">
                <a:solidFill>
                  <a:srgbClr val="FF0000"/>
                </a:solidFill>
                <a:latin typeface="Aptos" panose="020B0004020202020204" pitchFamily="34" charset="0"/>
              </a:rPr>
              <a:t>Portaria Conjunta MGI/CGU Nº 41/2023</a:t>
            </a:r>
            <a:endParaRPr lang="pt-BR" altLang="pt-BR" sz="2700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marL="1800225" lvl="2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Convencional (detalhada)</a:t>
            </a:r>
          </a:p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Documentos obrigatórios no </a:t>
            </a:r>
            <a:r>
              <a:rPr lang="pt-BR" altLang="pt-BR" sz="2700" b="1" dirty="0" err="1">
                <a:solidFill>
                  <a:prstClr val="black"/>
                </a:solidFill>
                <a:latin typeface="Aptos" panose="020B0004020202020204" pitchFamily="34" charset="0"/>
              </a:rPr>
              <a:t>Transferegov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</a:t>
            </a:r>
          </a:p>
          <a:p>
            <a:pPr marL="1800225" lvl="2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Relatório de Cumprimento do Objeto (RCO)</a:t>
            </a:r>
          </a:p>
          <a:p>
            <a:pPr marL="1800225" lvl="2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Declaração de realização dos objetivos</a:t>
            </a:r>
          </a:p>
          <a:p>
            <a:pPr marL="1800225" lvl="2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Comprovante de recolhimento de saldos</a:t>
            </a:r>
          </a:p>
          <a:p>
            <a:pPr marL="428625" indent="-428625" defTabSz="13716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Regra de proporcionalidade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saldos remanescentes (inclusive rendimentos) devolvidos à União e ao convenente conforme proporção dos aportes.</a:t>
            </a: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Saldos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</a:t>
            </a:r>
            <a:r>
              <a:rPr 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concedente solicita à instituição financeira o resgate dos saldos remanescentes e providencia a devolução para a Conta Única da União</a:t>
            </a:r>
          </a:p>
          <a:p>
            <a:pPr marL="428625" indent="-428625" defTabSz="685800" eaLnBrk="0" fontAlgn="base" hangingPunct="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Bens remanescentes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a titularidade dos bens é do convenente, salvo disposição em contrário; devem ser contabilizados e usados na continuidade da política pública (Cláusula Obrigatória).</a:t>
            </a:r>
          </a:p>
        </p:txBody>
      </p:sp>
    </p:spTree>
    <p:extLst>
      <p:ext uri="{BB962C8B-B14F-4D97-AF65-F5344CB8AC3E}">
        <p14:creationId xmlns:p14="http://schemas.microsoft.com/office/powerpoint/2010/main" val="1768732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B9D206-102B-C40C-DB97-1DDD79D00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1D4474-07CF-A581-DCB7-BDF0874E6A8E}"/>
              </a:ext>
            </a:extLst>
          </p:cNvPr>
          <p:cNvSpPr txBox="1"/>
          <p:nvPr/>
        </p:nvSpPr>
        <p:spPr>
          <a:xfrm>
            <a:off x="3945321" y="234432"/>
            <a:ext cx="11142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Rawline" pitchFamily="2" charset="77"/>
              </a:rPr>
              <a:t>Resultados e Consequências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F8A9DBA-6327-77A3-21A4-9BF3261FB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08217"/>
              </p:ext>
            </p:extLst>
          </p:nvPr>
        </p:nvGraphicFramePr>
        <p:xfrm>
          <a:off x="3124200" y="1604390"/>
          <a:ext cx="14543385" cy="8077822"/>
        </p:xfrm>
        <a:graphic>
          <a:graphicData uri="http://schemas.openxmlformats.org/drawingml/2006/table">
            <a:tbl>
              <a:tblPr/>
              <a:tblGrid>
                <a:gridCol w="3088332">
                  <a:extLst>
                    <a:ext uri="{9D8B030D-6E8A-4147-A177-3AD203B41FA5}">
                      <a16:colId xmlns:a16="http://schemas.microsoft.com/office/drawing/2014/main" val="3975874416"/>
                    </a:ext>
                  </a:extLst>
                </a:gridCol>
                <a:gridCol w="6888396">
                  <a:extLst>
                    <a:ext uri="{9D8B030D-6E8A-4147-A177-3AD203B41FA5}">
                      <a16:colId xmlns:a16="http://schemas.microsoft.com/office/drawing/2014/main" val="3023316826"/>
                    </a:ext>
                  </a:extLst>
                </a:gridCol>
                <a:gridCol w="4566657">
                  <a:extLst>
                    <a:ext uri="{9D8B030D-6E8A-4147-A177-3AD203B41FA5}">
                      <a16:colId xmlns:a16="http://schemas.microsoft.com/office/drawing/2014/main" val="3298645782"/>
                    </a:ext>
                  </a:extLst>
                </a:gridCol>
              </a:tblGrid>
              <a:tr h="1011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Resultado da análise da PC 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Ocorrência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Consequência/Medida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81012"/>
                  </a:ext>
                </a:extLst>
              </a:tr>
              <a:tr h="2186631">
                <a:tc>
                  <a:txBody>
                    <a:bodyPr/>
                    <a:lstStyle/>
                    <a:p>
                      <a:pPr marL="13970"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Rejeição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Inexecução total ou parcial do objeto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, desvio de finalidade, não devolução de saldos, movimentação irregular dos recursos, ausência de documentos essenciais.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Obrigatoriedade de devolução dos recursos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 correspondentes ao valor rejeitado, corrigidos pela SELIC + 1%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026474"/>
                  </a:ext>
                </a:extLst>
              </a:tr>
              <a:tr h="2186631">
                <a:tc>
                  <a:txBody>
                    <a:bodyPr/>
                    <a:lstStyle/>
                    <a:p>
                      <a:pPr marL="13970"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Aprovação com Ressalvas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Impropriedade de natureza formal ou falta sem dano ao erário. 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13970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 ausência da comprovação de titularidade dominial (propriedade do imóvel) enseja ressalva, mas não a devolução de recursos</a:t>
                      </a: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, se o objeto for executado adequadamente).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 impede novos repasses.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74645"/>
                  </a:ext>
                </a:extLst>
              </a:tr>
              <a:tr h="2186631">
                <a:tc>
                  <a:txBody>
                    <a:bodyPr/>
                    <a:lstStyle/>
                    <a:p>
                      <a:pPr marL="13970" algn="ctr">
                        <a:lnSpc>
                          <a:spcPct val="115000"/>
                        </a:lnSpc>
                        <a:buNone/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Aprovação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Objeto integralmente cumprido, recursos aplicados regularmente.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15000"/>
                        </a:lnSpc>
                        <a:buNone/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Quitação do instrumento.</a:t>
                      </a:r>
                      <a:endParaRPr lang="pt-BR" sz="2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271794"/>
                  </a:ext>
                </a:extLst>
              </a:tr>
            </a:tbl>
          </a:graphicData>
        </a:graphic>
      </p:graphicFrame>
      <p:pic>
        <p:nvPicPr>
          <p:cNvPr id="1026" name="Picture 2" descr="🚦 Semáforo Vertical Emoji: Significado e Uso">
            <a:extLst>
              <a:ext uri="{FF2B5EF4-FFF2-40B4-BE49-F238E27FC236}">
                <a16:creationId xmlns:a16="http://schemas.microsoft.com/office/drawing/2014/main" id="{6EF8EAEF-BF58-9F77-D6CC-736DA276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26" y="3467100"/>
            <a:ext cx="4876800" cy="55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72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28AC0-FFE8-1133-3C94-5BA93724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ma visão superior de ábacos coloridos">
            <a:extLst>
              <a:ext uri="{FF2B5EF4-FFF2-40B4-BE49-F238E27FC236}">
                <a16:creationId xmlns:a16="http://schemas.microsoft.com/office/drawing/2014/main" id="{DF4C8575-8D80-22F3-D682-2761B4F9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77" t="6246" r="10632" b="1"/>
          <a:stretch>
            <a:fillRect/>
          </a:stretch>
        </p:blipFill>
        <p:spPr>
          <a:xfrm>
            <a:off x="8949793" y="-12701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3649259-0AA6-BD51-BEDF-8FCB1555735A}"/>
              </a:ext>
            </a:extLst>
          </p:cNvPr>
          <p:cNvSpPr txBox="1"/>
          <p:nvPr/>
        </p:nvSpPr>
        <p:spPr>
          <a:xfrm>
            <a:off x="2720404" y="2552700"/>
            <a:ext cx="6132285" cy="355364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ctr" defTabSz="685800">
              <a:spcBef>
                <a:spcPct val="0"/>
              </a:spcBef>
              <a:spcAft>
                <a:spcPts val="900"/>
              </a:spcAft>
            </a:pPr>
            <a:r>
              <a:rPr lang="en-US" sz="7200" b="1" dirty="0">
                <a:solidFill>
                  <a:srgbClr val="0070C0"/>
                </a:solidFill>
                <a:latin typeface="Trebuchet MS" panose="020B0603020202020204"/>
              </a:rPr>
              <a:t>TOMADA DE CONTAS ESPECIAL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56518" y="0"/>
            <a:ext cx="1828800" cy="1028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37901" y="5522120"/>
            <a:ext cx="7145337" cy="476488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72215" y="-12700"/>
            <a:ext cx="4511024" cy="10299701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05163" y="-12700"/>
            <a:ext cx="3882837" cy="10299701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98500" y="4572000"/>
            <a:ext cx="4889501" cy="5715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01750" y="-12700"/>
            <a:ext cx="4281489" cy="10299701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48095" y="-12700"/>
            <a:ext cx="1935141" cy="10299701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08499" y="-12700"/>
            <a:ext cx="1874738" cy="10299701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57500" y="5384801"/>
            <a:ext cx="2725739" cy="49022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B8C4E881-588C-6F93-81FC-B5CA65BC3E49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08DEAAF-D4E7-413A-0878-990A2D8532F9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359BC71-BDC6-8E8A-5F1B-5DFF37614178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C63B91A9-40F6-DF4A-D61C-F31AAE709ED5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873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38CE1-B3C2-5A68-3ACF-1BA16BCD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525BD0E-8A8C-BDB9-F369-393A92AC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5" y="277158"/>
            <a:ext cx="13293465" cy="1000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F3F1010-65C3-1580-C365-B1EB47E7F00C}"/>
              </a:ext>
            </a:extLst>
          </p:cNvPr>
          <p:cNvSpPr txBox="1"/>
          <p:nvPr/>
        </p:nvSpPr>
        <p:spPr>
          <a:xfrm>
            <a:off x="520440" y="277159"/>
            <a:ext cx="135956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3300" b="1" dirty="0">
                <a:solidFill>
                  <a:prstClr val="black"/>
                </a:solidFill>
                <a:highlight>
                  <a:srgbClr val="FFFF00"/>
                </a:highlight>
                <a:latin typeface="Trebuchet MS" panose="020B0603020202020204"/>
              </a:rPr>
              <a:t>Acórdão nº 601/2024 – TCU – Plenário: </a:t>
            </a:r>
            <a:r>
              <a:rPr lang="pt-BR" sz="3300" dirty="0">
                <a:solidFill>
                  <a:prstClr val="black"/>
                </a:solidFill>
                <a:highlight>
                  <a:srgbClr val="FFFF00"/>
                </a:highlight>
                <a:latin typeface="Trebuchet MS" panose="020B0603020202020204"/>
              </a:rPr>
              <a:t>“considera-se </a:t>
            </a:r>
            <a:r>
              <a:rPr lang="pt-BR" sz="3300" b="1" dirty="0">
                <a:solidFill>
                  <a:srgbClr val="FF0000"/>
                </a:solidFill>
                <a:highlight>
                  <a:srgbClr val="FFFF00"/>
                </a:highlight>
                <a:latin typeface="Trebuchet MS" panose="020B0603020202020204"/>
              </a:rPr>
              <a:t>erro grosseiro </a:t>
            </a:r>
            <a:r>
              <a:rPr lang="pt-BR" sz="3300" dirty="0">
                <a:solidFill>
                  <a:prstClr val="black"/>
                </a:solidFill>
                <a:highlight>
                  <a:srgbClr val="FFFF00"/>
                </a:highlight>
                <a:latin typeface="Trebuchet MS" panose="020B0603020202020204"/>
              </a:rPr>
              <a:t>aquele manifesto, evidente e inescusável praticado com culpa grave, caracterizado por ação ou omissão com elevado grau de </a:t>
            </a:r>
            <a:r>
              <a:rPr lang="pt-BR" sz="3300" dirty="0">
                <a:solidFill>
                  <a:srgbClr val="FF0000"/>
                </a:solidFill>
                <a:highlight>
                  <a:srgbClr val="FFFF00"/>
                </a:highlight>
                <a:latin typeface="Trebuchet MS" panose="020B0603020202020204"/>
              </a:rPr>
              <a:t>negligência, imprudência ou imperícia</a:t>
            </a:r>
            <a:r>
              <a:rPr lang="pt-BR" sz="3300" dirty="0">
                <a:solidFill>
                  <a:prstClr val="black"/>
                </a:solidFill>
                <a:highlight>
                  <a:srgbClr val="FFFF00"/>
                </a:highlight>
                <a:latin typeface="Trebuchet MS" panose="020B0603020202020204"/>
              </a:rPr>
              <a:t>.”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4EB287-5433-DB22-4235-BA8C546F0983}"/>
              </a:ext>
            </a:extLst>
          </p:cNvPr>
          <p:cNvSpPr txBox="1"/>
          <p:nvPr/>
        </p:nvSpPr>
        <p:spPr>
          <a:xfrm>
            <a:off x="7298192" y="9309181"/>
            <a:ext cx="622760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2700" b="1" dirty="0">
                <a:solidFill>
                  <a:srgbClr val="C00000"/>
                </a:solidFill>
                <a:latin typeface="Trebuchet MS" panose="020B0603020202020204"/>
              </a:rPr>
              <a:t>1º Triunvirato de Roma (60 – 53 </a:t>
            </a:r>
            <a:r>
              <a:rPr lang="pt-BR" sz="2700" b="1" dirty="0" err="1">
                <a:solidFill>
                  <a:srgbClr val="C00000"/>
                </a:solidFill>
                <a:latin typeface="Trebuchet MS" panose="020B0603020202020204"/>
              </a:rPr>
              <a:t>a.C</a:t>
            </a:r>
            <a:r>
              <a:rPr lang="pt-BR" sz="2700" b="1" dirty="0">
                <a:solidFill>
                  <a:srgbClr val="C00000"/>
                </a:solidFill>
                <a:latin typeface="Trebuchet MS" panose="020B0603020202020204"/>
              </a:rPr>
              <a:t>)</a:t>
            </a:r>
          </a:p>
          <a:p>
            <a:pPr defTabSz="685800"/>
            <a:r>
              <a:rPr lang="pt-BR" sz="2700" b="1" dirty="0">
                <a:solidFill>
                  <a:srgbClr val="C00000"/>
                </a:solidFill>
                <a:latin typeface="Trebuchet MS" panose="020B0603020202020204"/>
              </a:rPr>
              <a:t>Júlio Cesar, Pompeo e Crasso</a:t>
            </a:r>
          </a:p>
          <a:p>
            <a:pPr defTabSz="685800"/>
            <a:endParaRPr lang="pt-BR" sz="270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316B59B-1606-5FC5-8D39-4604C85BBCB1}"/>
              </a:ext>
            </a:extLst>
          </p:cNvPr>
          <p:cNvSpPr/>
          <p:nvPr/>
        </p:nvSpPr>
        <p:spPr>
          <a:xfrm rot="6390411">
            <a:off x="11890669" y="-8842518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07D31FD5-7960-658A-2B76-E588496361F0}"/>
              </a:ext>
            </a:extLst>
          </p:cNvPr>
          <p:cNvSpPr/>
          <p:nvPr/>
        </p:nvSpPr>
        <p:spPr>
          <a:xfrm rot="-7842556">
            <a:off x="12070505" y="9054619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283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AC895C-D392-886A-941A-4D11DEB20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D636855-3B3F-A9B1-CF0C-FCE75EBF3844}"/>
              </a:ext>
            </a:extLst>
          </p:cNvPr>
          <p:cNvSpPr txBox="1"/>
          <p:nvPr/>
        </p:nvSpPr>
        <p:spPr>
          <a:xfrm>
            <a:off x="914400" y="723900"/>
            <a:ext cx="15561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685800"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 </a:t>
            </a:r>
            <a:r>
              <a:rPr lang="pt-BR" sz="3600" b="1" u="sng" dirty="0">
                <a:solidFill>
                  <a:srgbClr val="173EFF"/>
                </a:solidFill>
                <a:latin typeface="Rawline"/>
              </a:rPr>
              <a:t>Instrução Normativa (IN) nº 98/2024 do TCU)</a:t>
            </a:r>
            <a:endParaRPr lang="pt-BR" sz="3600" dirty="0">
              <a:solidFill>
                <a:srgbClr val="173EFF"/>
              </a:solidFill>
              <a:latin typeface="Rawline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878A49-793A-79BC-262E-2FBA8CF0D254}"/>
              </a:ext>
            </a:extLst>
          </p:cNvPr>
          <p:cNvSpPr txBox="1"/>
          <p:nvPr/>
        </p:nvSpPr>
        <p:spPr>
          <a:xfrm>
            <a:off x="1202121" y="1704097"/>
            <a:ext cx="14037878" cy="687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ts val="900"/>
              </a:spcBef>
              <a:spcAft>
                <a:spcPts val="900"/>
              </a:spcAft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 A TCE é instaurada:</a:t>
            </a:r>
          </a:p>
          <a:p>
            <a:pPr marL="1800225" lvl="2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Por </a:t>
            </a:r>
            <a:r>
              <a:rPr lang="pt-BR" sz="2700" dirty="0">
                <a:solidFill>
                  <a:srgbClr val="FF0000"/>
                </a:solidFill>
                <a:latin typeface="Trebuchet MS" panose="020B0603020202020204"/>
              </a:rPr>
              <a:t>omissão no dever de prestar contas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(não apresentação da PC no prazo de 60 dias + 45 dias de prorrogação).</a:t>
            </a:r>
          </a:p>
          <a:p>
            <a:pPr marL="1800225" lvl="2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Por </a:t>
            </a:r>
            <a:r>
              <a:rPr lang="pt-BR" sz="2700" dirty="0">
                <a:solidFill>
                  <a:srgbClr val="FF0000"/>
                </a:solidFill>
                <a:latin typeface="Trebuchet MS" panose="020B0603020202020204"/>
              </a:rPr>
              <a:t>rejeição da prestação de contas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e </a:t>
            </a:r>
            <a:r>
              <a:rPr lang="pt-BR" sz="2700" dirty="0">
                <a:solidFill>
                  <a:srgbClr val="FF0000"/>
                </a:solidFill>
                <a:latin typeface="Trebuchet MS" panose="020B0603020202020204"/>
              </a:rPr>
              <a:t>não devolução dos recursos 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no prazo de 30 dias após a notificação.</a:t>
            </a:r>
          </a:p>
          <a:p>
            <a:pPr marL="1800225" lvl="2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t-BR" sz="2700" dirty="0"/>
              <a:t>Ato de </a:t>
            </a:r>
            <a:r>
              <a:rPr lang="pt-BR" sz="2700" dirty="0">
                <a:solidFill>
                  <a:srgbClr val="FF0000"/>
                </a:solidFill>
              </a:rPr>
              <a:t>gestão ilegítimo ao antieconômico </a:t>
            </a:r>
            <a:r>
              <a:rPr lang="pt-BR" sz="2700" dirty="0"/>
              <a:t>ou infração à norma legal ou regulamentar</a:t>
            </a:r>
            <a:endParaRPr lang="pt-BR" sz="2700" b="1" dirty="0">
              <a:latin typeface="Trebuchet MS" panose="020B0603020202020204"/>
            </a:endParaRP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Dispensada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a instauração da tomada de contas especial quando o valor do débito for inferior </a:t>
            </a:r>
            <a:r>
              <a:rPr lang="pt-BR" sz="2700" b="1" dirty="0">
                <a:solidFill>
                  <a:srgbClr val="FF0000"/>
                </a:solidFill>
                <a:latin typeface="Trebuchet MS" panose="020B0603020202020204"/>
              </a:rPr>
              <a:t>a R$ 120.000,00</a:t>
            </a:r>
          </a:p>
          <a:p>
            <a:pPr marL="428625" indent="-428625" defTabSz="685800" fontAlgn="base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Consequência para o Gestor (TCU)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Imputação de débito e multa, podendo levar à </a:t>
            </a:r>
            <a:r>
              <a:rPr lang="pt-BR" sz="2700" b="1" dirty="0">
                <a:solidFill>
                  <a:srgbClr val="FF0000"/>
                </a:solidFill>
                <a:latin typeface="Trebuchet MS" panose="020B0603020202020204"/>
              </a:rPr>
              <a:t>inabilitação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para cargo em comissão.</a:t>
            </a:r>
          </a:p>
          <a:p>
            <a:pPr marL="428625" indent="-428625" defTabSz="6858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t-BR" sz="2700" b="1" dirty="0">
                <a:solidFill>
                  <a:prstClr val="black"/>
                </a:solidFill>
                <a:latin typeface="Trebuchet MS" panose="020B0603020202020204"/>
              </a:rPr>
              <a:t>Consequência para o Ente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: Registro de </a:t>
            </a:r>
            <a:r>
              <a:rPr lang="pt-BR" sz="2700" b="1" dirty="0">
                <a:solidFill>
                  <a:srgbClr val="FF0000"/>
                </a:solidFill>
                <a:latin typeface="Trebuchet MS" panose="020B0603020202020204"/>
              </a:rPr>
              <a:t>inadimplência</a:t>
            </a:r>
            <a:r>
              <a:rPr lang="pt-BR" sz="2700" dirty="0">
                <a:solidFill>
                  <a:prstClr val="black"/>
                </a:solidFill>
                <a:latin typeface="Trebuchet MS" panose="020B0603020202020204"/>
              </a:rPr>
              <a:t> no Transferegov.br e impugnação no SIAFI, impedindo novos repasses voluntários.</a:t>
            </a:r>
            <a:endParaRPr lang="pt-BR" sz="60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5536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B862C-6B48-5EEA-3C67-0670D590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m ao lado de computador&#10;&#10;O conteúdo gerado por IA pode estar incorreto.">
            <a:extLst>
              <a:ext uri="{FF2B5EF4-FFF2-40B4-BE49-F238E27FC236}">
                <a16:creationId xmlns:a16="http://schemas.microsoft.com/office/drawing/2014/main" id="{E7108F2D-7B5A-844E-8FB3-89F89A7A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46" r="24576"/>
          <a:stretch>
            <a:fillRect/>
          </a:stretch>
        </p:blipFill>
        <p:spPr>
          <a:xfrm>
            <a:off x="8114908" y="-72235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4145563-8619-8ABB-8FA6-3E529F42700D}"/>
              </a:ext>
            </a:extLst>
          </p:cNvPr>
          <p:cNvSpPr txBox="1"/>
          <p:nvPr/>
        </p:nvSpPr>
        <p:spPr>
          <a:xfrm>
            <a:off x="2655869" y="2171700"/>
            <a:ext cx="6132285" cy="355364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ctr" defTabSz="685800">
              <a:spcBef>
                <a:spcPct val="0"/>
              </a:spcBef>
              <a:spcAft>
                <a:spcPts val="900"/>
              </a:spcAft>
            </a:pPr>
            <a:r>
              <a:rPr lang="en-US" sz="7200" b="1" dirty="0">
                <a:solidFill>
                  <a:srgbClr val="0070C0"/>
                </a:solidFill>
                <a:latin typeface="Trebuchet MS" panose="020B0603020202020204"/>
              </a:rPr>
              <a:t>DISCUSSÃO DE CASOS PRÁTICOS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56518" y="0"/>
            <a:ext cx="1828800" cy="1028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37901" y="5522120"/>
            <a:ext cx="7145337" cy="476488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72215" y="-12700"/>
            <a:ext cx="4511024" cy="10299701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05163" y="-12700"/>
            <a:ext cx="3882837" cy="10299701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98500" y="4572000"/>
            <a:ext cx="4889501" cy="5715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01750" y="-12700"/>
            <a:ext cx="4281489" cy="10299701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48095" y="-12700"/>
            <a:ext cx="1935141" cy="10299701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08499" y="-12700"/>
            <a:ext cx="1874738" cy="10299701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57500" y="5384801"/>
            <a:ext cx="2725739" cy="49022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AF2B397-FBB4-1BD0-F790-E0EAD66C6EFE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E2D2B78-A7FE-BF8B-F669-4A6830C3FED8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5B4A1C1A-ED01-FE50-8379-00284E9DA23F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7B79D9D6-4388-6D10-C64A-C9CFDF1E0EC1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884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45D947F3-02A5-2570-6721-44EA88C6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0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764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621A4-A460-9742-2C04-6629CC88B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677D94F-836A-0437-47CC-02C89B70D61F}"/>
              </a:ext>
            </a:extLst>
          </p:cNvPr>
          <p:cNvSpPr txBox="1"/>
          <p:nvPr/>
        </p:nvSpPr>
        <p:spPr>
          <a:xfrm>
            <a:off x="774797" y="198553"/>
            <a:ext cx="1673840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Execução corrige poucas falhas de origem: a curva do planejamento adequado nos resultados</a:t>
            </a:r>
          </a:p>
          <a:p>
            <a:pPr defTabSz="685800"/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8F6C6C-C1F9-2FD9-1A57-13E5286E93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98" t="20594" r="26189" b="33496"/>
          <a:stretch>
            <a:fillRect/>
          </a:stretch>
        </p:blipFill>
        <p:spPr>
          <a:xfrm>
            <a:off x="2779442" y="2022071"/>
            <a:ext cx="12729117" cy="76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21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7CF95-AD43-5A8E-4A17-DD6BB89A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F9C7B87-641C-CF79-7751-5F0B81BF92BD}"/>
              </a:ext>
            </a:extLst>
          </p:cNvPr>
          <p:cNvSpPr txBox="1"/>
          <p:nvPr/>
        </p:nvSpPr>
        <p:spPr>
          <a:xfrm>
            <a:off x="955233" y="733477"/>
            <a:ext cx="1673840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O convênio que parece presente, mas esconde riscos</a:t>
            </a:r>
          </a:p>
          <a:p>
            <a:pPr defTabSz="685800"/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15BC86-290D-DBF5-8BFB-B249C7D915C0}"/>
              </a:ext>
            </a:extLst>
          </p:cNvPr>
          <p:cNvSpPr txBox="1"/>
          <p:nvPr/>
        </p:nvSpPr>
        <p:spPr>
          <a:xfrm>
            <a:off x="7331043" y="3010012"/>
            <a:ext cx="97590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O Cavalo de Troia simboliza situações que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parecem uma grande oportunidade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,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mas escondem riscos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. Assim como os troianos aceitaram um presente sem avaliar as consequências, um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convênio assinado às pressas ou sem análise adequada pode se transformar em armadilha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, comprometendo a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legalidade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, a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eficiência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 e a própria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responsabilidade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 do gestor.</a:t>
            </a:r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A372DF-0651-DD45-20ED-BAD2AC08C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05" y="2118471"/>
            <a:ext cx="4795025" cy="719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21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4598D-3D6B-C1BE-C2B6-01656D7C6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03E0F1E-6E34-FD51-9B79-403421D5D867}"/>
              </a:ext>
            </a:extLst>
          </p:cNvPr>
          <p:cNvSpPr txBox="1"/>
          <p:nvPr/>
        </p:nvSpPr>
        <p:spPr>
          <a:xfrm>
            <a:off x="955233" y="733477"/>
            <a:ext cx="1673840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Convênio assinado e evento realizado logo em seguida</a:t>
            </a:r>
          </a:p>
          <a:p>
            <a:pPr defTabSz="685800"/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6C70FD0-8971-96E8-4459-02C057CEE819}"/>
              </a:ext>
            </a:extLst>
          </p:cNvPr>
          <p:cNvSpPr txBox="1"/>
          <p:nvPr/>
        </p:nvSpPr>
        <p:spPr>
          <a:xfrm>
            <a:off x="1186277" y="2447655"/>
            <a:ext cx="1591544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O Ministério assinou o convênio em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01/06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e, já no dia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03/06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ocorreu o evento objeto da parceria. </a:t>
            </a:r>
          </a:p>
          <a:p>
            <a:pPr algn="just" defTabSz="685800"/>
            <a:endParaRPr lang="pt-BR" sz="3600" dirty="0">
              <a:solidFill>
                <a:prstClr val="black"/>
              </a:solidFill>
              <a:latin typeface="Rawline"/>
              <a:cs typeface="Arial" panose="020B0604020202020204" pitchFamily="34" charset="0"/>
            </a:endParaRPr>
          </a:p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Esse intervalo extremamente reduzido entre a assinatura e a execução demonstra a ausência de tempo hábil para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planejamento adequado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sugerindo que o evento já estava previamente organizado antes da formalização do instrumento. </a:t>
            </a:r>
          </a:p>
          <a:p>
            <a:pPr algn="just" defTabSz="685800"/>
            <a:endParaRPr lang="pt-BR" sz="3600" dirty="0">
              <a:solidFill>
                <a:prstClr val="black"/>
              </a:solidFill>
              <a:latin typeface="Rawline"/>
              <a:cs typeface="Arial" panose="020B0604020202020204" pitchFamily="34" charset="0"/>
            </a:endParaRPr>
          </a:p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Tal situação caracteriza risco de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execução antecipada não autorizada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em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desconformidade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com alguns princípios como 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legalidade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da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eficiência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e do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planejamento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que regem a administração pública.</a:t>
            </a:r>
          </a:p>
          <a:p>
            <a:pPr defTabSz="685800"/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100570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5611-56E8-3979-790D-41CFEC811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B057173-71DD-9FBE-100C-20957E124290}"/>
              </a:ext>
            </a:extLst>
          </p:cNvPr>
          <p:cNvSpPr txBox="1"/>
          <p:nvPr/>
        </p:nvSpPr>
        <p:spPr>
          <a:xfrm>
            <a:off x="955233" y="733476"/>
            <a:ext cx="167384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Convênio assinado após a realização do evento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547EBF-7C66-05FA-E157-BD50A9E1C3A2}"/>
              </a:ext>
            </a:extLst>
          </p:cNvPr>
          <p:cNvSpPr txBox="1"/>
          <p:nvPr/>
        </p:nvSpPr>
        <p:spPr>
          <a:xfrm>
            <a:off x="955233" y="2973346"/>
            <a:ext cx="159154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O convênio foi assinado em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15/07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porém o evento objeto da parceria já havia ocorrido em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10/07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. Dessa forma, a formalização do instrumento se deu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após a execução do objeto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o que evidencia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irregularidade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uma vez que não é permitido custear com recursos pactuados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despesas realizadas antes da vigência do convênio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. Essa prática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afronta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os princípios da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legalidade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e do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planejamento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além de gerar risco de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glosa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e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responsabilização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do gestor.</a:t>
            </a:r>
          </a:p>
        </p:txBody>
      </p:sp>
    </p:spTree>
    <p:extLst>
      <p:ext uri="{BB962C8B-B14F-4D97-AF65-F5344CB8AC3E}">
        <p14:creationId xmlns:p14="http://schemas.microsoft.com/office/powerpoint/2010/main" val="3347186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03FC9-514E-5D7C-AF55-5FC9AB6EA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DF324FE-549A-0837-31C3-2BE593CA05F9}"/>
              </a:ext>
            </a:extLst>
          </p:cNvPr>
          <p:cNvSpPr txBox="1"/>
          <p:nvPr/>
        </p:nvSpPr>
        <p:spPr>
          <a:xfrm>
            <a:off x="1119825" y="774624"/>
            <a:ext cx="167384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QDD inconsistente com o objeto do convênio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5FCDAE-D256-27D7-E59A-D16CBA283168}"/>
              </a:ext>
            </a:extLst>
          </p:cNvPr>
          <p:cNvSpPr txBox="1"/>
          <p:nvPr/>
        </p:nvSpPr>
        <p:spPr>
          <a:xfrm>
            <a:off x="1186277" y="2886568"/>
            <a:ext cx="159154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Uma prefeitura apresentou o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Quadro de Detalhamento de Despesa (QDD)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com informações inconsistentes, indicando a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função 20 – Agricultura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quando, na realidade, o objeto do convênio estava vinculado ao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Ministério da Educação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. Essa divergência entre a classificação orçamentária e o objeto pactuado demonstra falha grave na disponibilização de recursos de contrapartida.</a:t>
            </a:r>
          </a:p>
          <a:p>
            <a:pPr defTabSz="685800"/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6212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D61D6-0B01-E4FE-6046-2DF9CF35A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AF5A3F3-3D77-6B1E-781A-0536B02DDB49}"/>
              </a:ext>
            </a:extLst>
          </p:cNvPr>
          <p:cNvSpPr txBox="1"/>
          <p:nvPr/>
        </p:nvSpPr>
        <p:spPr>
          <a:xfrm>
            <a:off x="955233" y="733477"/>
            <a:ext cx="1673840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Planos sem clareza: Um voo rumo à queda</a:t>
            </a:r>
          </a:p>
          <a:p>
            <a:pPr defTabSz="685800"/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6DA3BF-49F9-F58A-DA75-53F1F02FCE85}"/>
              </a:ext>
            </a:extLst>
          </p:cNvPr>
          <p:cNvSpPr txBox="1"/>
          <p:nvPr/>
        </p:nvSpPr>
        <p:spPr>
          <a:xfrm>
            <a:off x="7331043" y="3010011"/>
            <a:ext cx="975909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A história de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Ícaro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 simboliza a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pressa e a falta de preparo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. Com asas de cera, ele voou alto demais e caiu por ignorar limites. Da mesma forma,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planos de trabalho mal elaborados, sem metas claras ou cronogramas consistentes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, podem até começar com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entusiasmo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, mas acabam se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desfazendo no meio do caminho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, comprometendo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resultados, legalidade e eficiência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. </a:t>
            </a:r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  <p:pic>
        <p:nvPicPr>
          <p:cNvPr id="3074" name="Picture 2" descr="Ícaro – Wikipédia, a enciclopédia livre">
            <a:extLst>
              <a:ext uri="{FF2B5EF4-FFF2-40B4-BE49-F238E27FC236}">
                <a16:creationId xmlns:a16="http://schemas.microsoft.com/office/drawing/2014/main" id="{B3D9BFF5-30EF-53CD-E5A7-2EC02B43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23" y="2745417"/>
            <a:ext cx="5228334" cy="565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57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8B89F-7C47-2284-AA46-52E1B866D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753FB20-01AB-6204-5097-3EF638662AB2}"/>
              </a:ext>
            </a:extLst>
          </p:cNvPr>
          <p:cNvSpPr txBox="1"/>
          <p:nvPr/>
        </p:nvSpPr>
        <p:spPr>
          <a:xfrm>
            <a:off x="955233" y="733476"/>
            <a:ext cx="167384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Deficiências nas proposições de projetos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5974325-C352-DC1E-4619-78F2801F9B25}"/>
              </a:ext>
            </a:extLst>
          </p:cNvPr>
          <p:cNvSpPr txBox="1"/>
          <p:nvPr/>
        </p:nvSpPr>
        <p:spPr>
          <a:xfrm>
            <a:off x="955233" y="3051159"/>
            <a:ext cx="159154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Rawline"/>
              </a:rPr>
              <a:t>Planos de trabalho </a:t>
            </a:r>
            <a:r>
              <a:rPr lang="pt-BR" sz="3600" b="1" dirty="0">
                <a:solidFill>
                  <a:prstClr val="black"/>
                </a:solidFill>
                <a:latin typeface="Rawline"/>
              </a:rPr>
              <a:t>mal elaborados</a:t>
            </a:r>
            <a:r>
              <a:rPr lang="pt-BR" sz="3600" dirty="0">
                <a:solidFill>
                  <a:prstClr val="black"/>
                </a:solidFill>
                <a:latin typeface="Rawline"/>
              </a:rPr>
              <a:t>. </a:t>
            </a:r>
            <a:r>
              <a:rPr lang="pt-BR" sz="3600" b="1" dirty="0">
                <a:solidFill>
                  <a:prstClr val="black"/>
                </a:solidFill>
                <a:latin typeface="Rawline"/>
              </a:rPr>
              <a:t>Objetos imprecisos</a:t>
            </a:r>
            <a:r>
              <a:rPr lang="pt-BR" sz="3600" dirty="0">
                <a:solidFill>
                  <a:prstClr val="black"/>
                </a:solidFill>
                <a:latin typeface="Rawline"/>
              </a:rPr>
              <a:t>. </a:t>
            </a:r>
            <a:r>
              <a:rPr lang="pt-BR" sz="3600" b="1" dirty="0">
                <a:solidFill>
                  <a:prstClr val="black"/>
                </a:solidFill>
                <a:latin typeface="Rawline"/>
              </a:rPr>
              <a:t>Metas insuficientemente descritas</a:t>
            </a:r>
            <a:r>
              <a:rPr lang="pt-BR" sz="3600" dirty="0">
                <a:solidFill>
                  <a:prstClr val="black"/>
                </a:solidFill>
                <a:latin typeface="Rawline"/>
              </a:rPr>
              <a:t>. Desconformidade do </a:t>
            </a:r>
            <a:r>
              <a:rPr lang="pt-BR" sz="3600" b="1" dirty="0">
                <a:solidFill>
                  <a:prstClr val="black"/>
                </a:solidFill>
                <a:latin typeface="Rawline"/>
              </a:rPr>
              <a:t>cronograma de desembolso</a:t>
            </a:r>
            <a:r>
              <a:rPr lang="pt-BR" sz="3600" dirty="0">
                <a:solidFill>
                  <a:prstClr val="black"/>
                </a:solidFill>
                <a:latin typeface="Rawline"/>
              </a:rPr>
              <a:t> (Acórdão 1933/2007-Plenário).</a:t>
            </a:r>
            <a:endParaRPr lang="pt-BR" sz="3600" dirty="0">
              <a:solidFill>
                <a:prstClr val="black"/>
              </a:solidFill>
              <a:latin typeface="Rawline"/>
              <a:cs typeface="Arial" panose="020B0604020202020204" pitchFamily="34" charset="0"/>
            </a:endParaRPr>
          </a:p>
          <a:p>
            <a:pPr defTabSz="685800"/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034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22F10-6A1B-7FB1-9C27-05922AF27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Vista aérea de cidade com prédios&#10;&#10;O conteúdo gerado por IA pode estar incorreto.">
            <a:extLst>
              <a:ext uri="{FF2B5EF4-FFF2-40B4-BE49-F238E27FC236}">
                <a16:creationId xmlns:a16="http://schemas.microsoft.com/office/drawing/2014/main" id="{15C8FBAA-AEF5-6060-6036-CA65C4237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11076"/>
          <a:stretch>
            <a:fillRect/>
          </a:stretch>
        </p:blipFill>
        <p:spPr>
          <a:xfrm>
            <a:off x="6404781" y="-1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7093467-BD45-C323-8A74-2EDFF27B4B7D}"/>
              </a:ext>
            </a:extLst>
          </p:cNvPr>
          <p:cNvSpPr txBox="1"/>
          <p:nvPr/>
        </p:nvSpPr>
        <p:spPr>
          <a:xfrm>
            <a:off x="1003301" y="2518000"/>
            <a:ext cx="6132285" cy="355364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550" b="1" dirty="0">
                <a:solidFill>
                  <a:srgbClr val="0070C0"/>
                </a:solidFill>
                <a:latin typeface="Trebuchet MS" panose="020B0603020202020204"/>
              </a:rPr>
              <a:t>TRANSFERÊNCIAS DA UNIÃO</a:t>
            </a:r>
          </a:p>
        </p:txBody>
      </p:sp>
      <p:cxnSp>
        <p:nvCxnSpPr>
          <p:cNvPr id="98" name="Straight Connector 75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56518" y="0"/>
            <a:ext cx="1828800" cy="1028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77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37901" y="5522120"/>
            <a:ext cx="7145337" cy="476488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72215" y="-12700"/>
            <a:ext cx="4511024" cy="10299701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0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05163" y="-12700"/>
            <a:ext cx="3882837" cy="10299701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0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98500" y="4572000"/>
            <a:ext cx="4889501" cy="5715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0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01750" y="-12700"/>
            <a:ext cx="4281489" cy="10299701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0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48095" y="-12700"/>
            <a:ext cx="1935141" cy="10299701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0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08499" y="-12700"/>
            <a:ext cx="1874738" cy="10299701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0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57500" y="5384801"/>
            <a:ext cx="2725739" cy="49022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pt-BR" sz="27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ED7685-D229-45A3-0D0F-DCF102C00FD0}"/>
              </a:ext>
            </a:extLst>
          </p:cNvPr>
          <p:cNvSpPr txBox="1"/>
          <p:nvPr/>
        </p:nvSpPr>
        <p:spPr>
          <a:xfrm>
            <a:off x="1046866" y="2998949"/>
            <a:ext cx="7685273" cy="355364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r" defTabSz="685800">
              <a:spcBef>
                <a:spcPct val="0"/>
              </a:spcBef>
              <a:spcAft>
                <a:spcPts val="900"/>
              </a:spcAft>
            </a:pPr>
            <a:endParaRPr lang="en-US" sz="7200" b="1" dirty="0">
              <a:solidFill>
                <a:srgbClr val="90C226"/>
              </a:solidFill>
              <a:latin typeface="Trebuchet MS" panose="020B0603020202020204"/>
            </a:endParaRPr>
          </a:p>
          <a:p>
            <a:pPr algn="r" defTabSz="685800">
              <a:spcBef>
                <a:spcPct val="0"/>
              </a:spcBef>
              <a:spcAft>
                <a:spcPts val="900"/>
              </a:spcAft>
            </a:pPr>
            <a:endParaRPr lang="en-US" sz="7200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06809FFC-0916-E4FB-5685-FFE43523E673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ABB8C29-31B5-FAF2-19BA-5BF88C35ABAE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D22EA6FE-82EF-4D44-E540-564F7BBB661F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B26D9AB7-47E5-1E2C-98E5-E7F1AB10A51B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047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F5361-0A7B-46E6-F84C-1B3AB2F64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03328CE-8AD7-C053-6047-AFD2381A0D78}"/>
              </a:ext>
            </a:extLst>
          </p:cNvPr>
          <p:cNvSpPr txBox="1"/>
          <p:nvPr/>
        </p:nvSpPr>
        <p:spPr>
          <a:xfrm>
            <a:off x="955233" y="733476"/>
            <a:ext cx="167384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Aspectos de conteúdo do plano de trabalho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43F2830-0F2B-23A6-6AA2-AE60ED0BC68F}"/>
              </a:ext>
            </a:extLst>
          </p:cNvPr>
          <p:cNvSpPr txBox="1"/>
          <p:nvPr/>
        </p:nvSpPr>
        <p:spPr>
          <a:xfrm>
            <a:off x="1186277" y="2581261"/>
            <a:ext cx="1591544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à Superintendência da Zona Franca de Manaus - Suframa, como entidade concedente de recursos federais, para que exerça controle preventivo, na fase de análise técnica das proposições e celebração dos instrumentos que disciplinam a transferência dos recursos, para atender Plano de Trabalho objeto do convênio, atentando especialmente para:</a:t>
            </a:r>
          </a:p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9.5.1 os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 orçados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pelo solicitante, para evitar concessão de recursos além dos preços praticados no mercado.</a:t>
            </a:r>
          </a:p>
          <a:p>
            <a:pPr defTabSz="685800"/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0812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C7DDD-E1DB-442E-15C0-937ED25C6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E9BC88-AD43-B808-1EA0-53F2A568B91A}"/>
              </a:ext>
            </a:extLst>
          </p:cNvPr>
          <p:cNvSpPr txBox="1"/>
          <p:nvPr/>
        </p:nvSpPr>
        <p:spPr>
          <a:xfrm>
            <a:off x="955233" y="733476"/>
            <a:ext cx="167384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Detalhamento insuficiente do plano de trabalho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F5644F5-8268-B246-30F7-BFBB8EFD6E60}"/>
              </a:ext>
            </a:extLst>
          </p:cNvPr>
          <p:cNvSpPr txBox="1"/>
          <p:nvPr/>
        </p:nvSpPr>
        <p:spPr>
          <a:xfrm>
            <a:off x="1119825" y="2118471"/>
            <a:ext cx="1591544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ciência ao Dnit de que a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assinatura de convênios com detalhamento insuficiente do plano de trabalho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omissão quanto à intempestividade na apresentação das prestações de contas parciais, a análise pouco aprofundada de prestações de contas de ajustes e a omissão quanto à não apresentação de documentos por parte do convenente, tais como dos relatórios mensais de execução,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violam os princípios da legalidade, da economicidade e da transparência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devem ser observados pela Administração Pública.</a:t>
            </a:r>
          </a:p>
          <a:p>
            <a:pPr algn="just" defTabSz="685800"/>
            <a:endParaRPr lang="pt-BR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(Acórdão 775/2017 – Plenário, Relator Ministro José Múcio Monteiro).</a:t>
            </a:r>
          </a:p>
          <a:p>
            <a:pPr defTabSz="685800"/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3079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C8C4E-0F1B-0953-85F0-096E3447E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2EB3C83-E1B7-9FD5-1D55-4D493ACAE5D8}"/>
              </a:ext>
            </a:extLst>
          </p:cNvPr>
          <p:cNvSpPr txBox="1"/>
          <p:nvPr/>
        </p:nvSpPr>
        <p:spPr>
          <a:xfrm>
            <a:off x="1078063" y="95435"/>
            <a:ext cx="133586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Ausência de clareza nos desdobramentos das metas e ações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BF04A41-FA84-1EC8-C74F-94F0BA5A4099}"/>
              </a:ext>
            </a:extLst>
          </p:cNvPr>
          <p:cNvSpPr txBox="1"/>
          <p:nvPr/>
        </p:nvSpPr>
        <p:spPr>
          <a:xfrm>
            <a:off x="627681" y="1895928"/>
            <a:ext cx="15389817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300" b="1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 falta de clareza nos desdobramentos das metas e das ações que deverão ser implementadas redundam em cronogramas de desembolso que não guardam correlação entre as etapas de execução física e os aportes requeridos</a:t>
            </a:r>
            <a:r>
              <a:rPr lang="pt-BR" sz="3300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. Não é feita a quantificação, de forma realista, ao longo do tempo, das parcelas de recursos necessárias, potencializando, assim, a liberação excessiva ou insuficiente de recursos em prejuízo da racionalidade administrativa e dos serviços que se pretende disponibilizar à população. [...] As imprecisões não só dificultam a avaliação dos planos de trabalho como, se não corrigidas, também possibilitam o desvirtuamento do objeto e favorecem a ocorrência de inúmeras outras irregularidades na fase de execução, como corroboram os achados desta consolidação. Tais </a:t>
            </a:r>
            <a:r>
              <a:rPr lang="pt-BR" sz="3300" b="1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falhas </a:t>
            </a:r>
            <a:r>
              <a:rPr lang="pt-BR" sz="3300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deveriam, em tese, ser </a:t>
            </a:r>
            <a:r>
              <a:rPr lang="pt-BR" sz="3300" b="1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sanadas na fase de avaliação técnica das propostas ou ensejar a recusa do plano de trabalho</a:t>
            </a:r>
            <a:r>
              <a:rPr lang="pt-BR" sz="3300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mas não é o que se constata ao se analisar a qualidade destas avaliações, como se verá no item </a:t>
            </a:r>
            <a:r>
              <a:rPr lang="pt-BR" sz="3300" dirty="0" err="1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subseqüente</a:t>
            </a:r>
            <a:r>
              <a:rPr lang="pt-BR" sz="3300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deste relatório. (Acórdão 1.993/2007 – Plenário, Relator Ministro Valmir Campelo).</a:t>
            </a:r>
          </a:p>
        </p:txBody>
      </p:sp>
    </p:spTree>
    <p:extLst>
      <p:ext uri="{BB962C8B-B14F-4D97-AF65-F5344CB8AC3E}">
        <p14:creationId xmlns:p14="http://schemas.microsoft.com/office/powerpoint/2010/main" val="1145966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7E94D-D4C7-36EB-08BE-3669240C8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8854C23-E24F-B4C7-481F-40ABFAF4EDCF}"/>
              </a:ext>
            </a:extLst>
          </p:cNvPr>
          <p:cNvSpPr txBox="1"/>
          <p:nvPr/>
        </p:nvSpPr>
        <p:spPr>
          <a:xfrm>
            <a:off x="955233" y="733477"/>
            <a:ext cx="167384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4800" b="1" dirty="0">
                <a:solidFill>
                  <a:srgbClr val="173EFF"/>
                </a:solidFill>
                <a:latin typeface="Rawline"/>
              </a:rPr>
              <a:t>Análises técnicas e jurídicas pro forma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74F336E-8404-F0E3-DBA6-215DA1CE3927}"/>
              </a:ext>
            </a:extLst>
          </p:cNvPr>
          <p:cNvSpPr txBox="1"/>
          <p:nvPr/>
        </p:nvSpPr>
        <p:spPr>
          <a:xfrm>
            <a:off x="1078677" y="2118472"/>
            <a:ext cx="15915447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irregularidades descritas neste grupo de achados, decorrentes de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análises técnicas 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jurídicas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superficiais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meramente pro forma, e até mesmo a aprovação de celebração de convênios na ausência destas, colocam a administração em diversas situações de risco, entre as quais pode-se destacar: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celebração de convênios que não atendam à finalidade pública ou aos objetivos da ação governamental; pactuações por meio de instrumentos viciados e/ou com riscos jurídicos implícitos; prejuízos ou danos ao erário pela malversação ou desvio de recursos públicos em consequência de custos inexequíveis ou superdimensionados, inexecuções, execuções parciais ou imperfeitas, seja por inexperiência, má-fé, falta de condições ou inépcia das entidades convenentes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(Acórdão 2.066/2006 – Plenário, Relator Ministro Marcos </a:t>
            </a:r>
            <a:r>
              <a:rPr lang="pt-BR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Bemquerer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Costa).</a:t>
            </a:r>
          </a:p>
          <a:p>
            <a:pPr algn="just" defTabSz="685800"/>
            <a:endParaRPr lang="pt-BR" sz="3600" dirty="0">
              <a:solidFill>
                <a:prstClr val="black"/>
              </a:solidFill>
              <a:latin typeface="Raw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3237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D8726-A807-B822-7CB4-CEC0DA9EE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ED9A432-73FA-7901-2D9A-03CEC1A79541}"/>
              </a:ext>
            </a:extLst>
          </p:cNvPr>
          <p:cNvSpPr txBox="1"/>
          <p:nvPr/>
        </p:nvSpPr>
        <p:spPr>
          <a:xfrm>
            <a:off x="955233" y="733476"/>
            <a:ext cx="167384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4800" b="1" dirty="0">
                <a:solidFill>
                  <a:srgbClr val="173EFF"/>
                </a:solidFill>
                <a:latin typeface="Montserrat "/>
              </a:rPr>
              <a:t>Análises técnicas e jurídicas consistentes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70D455-FBFF-4AEC-D70C-DDA43B97E474}"/>
              </a:ext>
            </a:extLst>
          </p:cNvPr>
          <p:cNvSpPr txBox="1"/>
          <p:nvPr/>
        </p:nvSpPr>
        <p:spPr>
          <a:xfrm>
            <a:off x="1119825" y="2118471"/>
            <a:ext cx="1591544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adequada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técnica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proposições,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certificando-se da consistência dos planos de trabalho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adequabilidade de seus custos e das condições das entidades convenentes para executá-los, constitui a validação do planejamento da ação a ser executada e é a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de controle mais efetiva e menos onerosa neste tipo de processo: a antecedente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efetividade das demais fases, a concomitante (acompanhamento e fiscalização da execução) e a subsequente (avaliação de resultados e prestações de contas) dependem fundamentalmente dos parâmetros estabelecidos na primeira fase.  (Acórdão 2.066/2006 – Plenário, Relator Ministro Marcos </a:t>
            </a:r>
            <a:r>
              <a:rPr lang="pt-BR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Bemquerer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Costa).</a:t>
            </a:r>
          </a:p>
        </p:txBody>
      </p:sp>
    </p:spTree>
    <p:extLst>
      <p:ext uri="{BB962C8B-B14F-4D97-AF65-F5344CB8AC3E}">
        <p14:creationId xmlns:p14="http://schemas.microsoft.com/office/powerpoint/2010/main" val="1936051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5BF44-9332-D2BE-5F55-0EF321D4E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B4001B0-2402-2F8D-0C99-1F805588533A}"/>
              </a:ext>
            </a:extLst>
          </p:cNvPr>
          <p:cNvSpPr txBox="1"/>
          <p:nvPr/>
        </p:nvSpPr>
        <p:spPr>
          <a:xfrm>
            <a:off x="955233" y="733476"/>
            <a:ext cx="167384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4800" b="1" dirty="0">
                <a:solidFill>
                  <a:srgbClr val="173EFF"/>
                </a:solidFill>
                <a:latin typeface="Montserrat "/>
              </a:rPr>
              <a:t>Quando o planejamento inicial não acompanha a realidade do convenente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62C75B-2F46-1ED3-9BAD-EA30DAD01253}"/>
              </a:ext>
            </a:extLst>
          </p:cNvPr>
          <p:cNvSpPr txBox="1"/>
          <p:nvPr/>
        </p:nvSpPr>
        <p:spPr>
          <a:xfrm>
            <a:off x="1186277" y="3010012"/>
            <a:ext cx="159154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Ajustes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 federativos frequentemente se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estendem além do prazo inicialmente previsto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, seja por fatores relacionados às partes ou a circunstâncias externas, o que pode levar à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defasagem do plano de trabalho diante de mudanças na realidade municipal, sobretudo quando o plano inicial é elaborado apenas para garantir a liberação de recursos federais, sem detalhamento ou consistência adequados 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(Acórdão Plenário 2231/2025).</a:t>
            </a:r>
            <a:endParaRPr lang="pt-BR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71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6061E-8977-A55B-B76D-E7501F12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64A0FFB-75B9-1F34-9705-D9740229EFC0}"/>
              </a:ext>
            </a:extLst>
          </p:cNvPr>
          <p:cNvSpPr txBox="1"/>
          <p:nvPr/>
        </p:nvSpPr>
        <p:spPr>
          <a:xfrm>
            <a:off x="955233" y="733477"/>
            <a:ext cx="1673840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Entre a glória e o fracasso: O convênio que não avalia condições</a:t>
            </a:r>
          </a:p>
          <a:p>
            <a:pPr defTabSz="685800"/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8812069-4AD1-6A24-01EB-BCCE8A7B81A2}"/>
              </a:ext>
            </a:extLst>
          </p:cNvPr>
          <p:cNvSpPr txBox="1"/>
          <p:nvPr/>
        </p:nvSpPr>
        <p:spPr>
          <a:xfrm>
            <a:off x="7399623" y="3119739"/>
            <a:ext cx="97590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Napoleão acreditava que poderia conquistar a Rússia, mas ignorou o rigor do inverno e a complexidade da logística. O resultado foi a maior derrota de sua trajetória. Da mesma forma,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celebrar convênios sem avaliar a capacidade técnica e operacional</a:t>
            </a:r>
            <a:r>
              <a:rPr lang="pt-BR" sz="3600" dirty="0">
                <a:solidFill>
                  <a:prstClr val="black"/>
                </a:solidFill>
                <a:latin typeface="Trebuchet MS" panose="020B0603020202020204"/>
              </a:rPr>
              <a:t> do convenente é arriscar repetir o erro: ter grande ambição, mas falhar no essencial: </a:t>
            </a:r>
            <a:r>
              <a:rPr lang="pt-BR" sz="3600" b="1" dirty="0">
                <a:solidFill>
                  <a:prstClr val="black"/>
                </a:solidFill>
                <a:latin typeface="Trebuchet MS" panose="020B0603020202020204"/>
              </a:rPr>
              <a:t>garantir condições reais para a execução.</a:t>
            </a:r>
            <a:endParaRPr lang="pt-BR" sz="3600" b="1" dirty="0">
              <a:solidFill>
                <a:prstClr val="black"/>
              </a:solidFill>
              <a:latin typeface="Rawline" pitchFamily="2" charset="7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6B03456-AAF6-B409-E588-01072887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481397"/>
            <a:ext cx="6272562" cy="41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38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99B4-9C0D-0071-2E1E-4B0F309F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12245DA-D69C-272E-C877-F19DA6FB66A5}"/>
              </a:ext>
            </a:extLst>
          </p:cNvPr>
          <p:cNvSpPr txBox="1"/>
          <p:nvPr/>
        </p:nvSpPr>
        <p:spPr>
          <a:xfrm>
            <a:off x="955233" y="733476"/>
            <a:ext cx="167384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Ausência de condições técnico-operacionais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970E2FF-DB53-6A96-6D7A-8B45052C2892}"/>
              </a:ext>
            </a:extLst>
          </p:cNvPr>
          <p:cNvSpPr txBox="1"/>
          <p:nvPr/>
        </p:nvSpPr>
        <p:spPr>
          <a:xfrm>
            <a:off x="1186277" y="2708259"/>
            <a:ext cx="159154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O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concedente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 somente pode </a:t>
            </a:r>
            <a:r>
              <a:rPr lang="pt-BR" sz="3600" b="1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formalizar convênios quando dispor de condições técnico-operacionais para avaliar os planos de trabalho</a:t>
            </a:r>
            <a:r>
              <a:rPr lang="pt-BR" sz="3600" dirty="0">
                <a:solidFill>
                  <a:prstClr val="black"/>
                </a:solidFill>
                <a:latin typeface="Rawline"/>
                <a:cs typeface="Arial" panose="020B0604020202020204" pitchFamily="34" charset="0"/>
              </a:rPr>
              <a:t>, acompanhar a concretização dos objetivos previstos nas avenças, e analisar as respectivas prestações de contas em prazo oportuno (Acórdão 2485/2010-Plenário).</a:t>
            </a:r>
          </a:p>
        </p:txBody>
      </p:sp>
    </p:spTree>
    <p:extLst>
      <p:ext uri="{BB962C8B-B14F-4D97-AF65-F5344CB8AC3E}">
        <p14:creationId xmlns:p14="http://schemas.microsoft.com/office/powerpoint/2010/main" val="2797573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46B8-B67C-497E-5ACF-0D8E1ECE7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A525A24-C958-880A-8675-74D56A0945EB}"/>
              </a:ext>
            </a:extLst>
          </p:cNvPr>
          <p:cNvSpPr txBox="1"/>
          <p:nvPr/>
        </p:nvSpPr>
        <p:spPr>
          <a:xfrm>
            <a:off x="955233" y="733476"/>
            <a:ext cx="16738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Ausência de capacidade técnica e operacional do convenente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FC3868-DD39-253C-ECBE-4309FE48CA2C}"/>
              </a:ext>
            </a:extLst>
          </p:cNvPr>
          <p:cNvSpPr txBox="1"/>
          <p:nvPr/>
        </p:nvSpPr>
        <p:spPr>
          <a:xfrm>
            <a:off x="1186277" y="3284332"/>
            <a:ext cx="159154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compulsar os autos verifico que a unidade técnica conclui pela inexistência de boa-fé do gestor considerando que os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pareceres técnicos foram aprovados sem verificar a capacidade técnica e operacional da entidade convenente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necessária à celebração do ajuste, conforme estabelecido na IN/STN nº 1/1997 (</a:t>
            </a:r>
            <a:r>
              <a:rPr lang="pt-BR" sz="3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ACÓRDÃO 2485/2010 - PLENÁRIO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8491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3216D-B9FE-4356-1DD4-7A00F14A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7320465-A575-B669-3BBB-B097318A3DEE}"/>
              </a:ext>
            </a:extLst>
          </p:cNvPr>
          <p:cNvSpPr txBox="1"/>
          <p:nvPr/>
        </p:nvSpPr>
        <p:spPr>
          <a:xfrm>
            <a:off x="955233" y="733476"/>
            <a:ext cx="16738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5400" b="1" dirty="0">
                <a:solidFill>
                  <a:srgbClr val="173EFF"/>
                </a:solidFill>
                <a:latin typeface="Rawline"/>
              </a:rPr>
              <a:t>Ausência de capacidade técnica e operacional do convenente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E4AC4D-0BC1-3C91-93D6-1E056ADA6205}"/>
              </a:ext>
            </a:extLst>
          </p:cNvPr>
          <p:cNvSpPr txBox="1"/>
          <p:nvPr/>
        </p:nvSpPr>
        <p:spPr>
          <a:xfrm>
            <a:off x="1186277" y="3284331"/>
            <a:ext cx="15915447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à Superintendência da Zona Franca de Manaus - Suframa, como entidade concedente de recursos federais, para que exerça controle preventivo, na fase de análise técnica das proposições e celebração dos instrumentos que disciplinam a transferência dos recursos, para atender Plano de Trabalho objeto do convênio, atentando especialmente para:</a:t>
            </a:r>
          </a:p>
          <a:p>
            <a:pPr algn="just" defTabSz="685800"/>
            <a:endParaRPr lang="pt-BR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9.5.2.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da capacidade da entidade convenente quanto: a consecução do objeto proposto; realizar as atribuições legalmente exigidas na gestão dos recursos públicos; </a:t>
            </a:r>
            <a:r>
              <a:rPr lang="pt-BR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prestar contas 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(Acórdão 800/2008 – 2ª Câmara, Relator Ministro Augusto Sherman).</a:t>
            </a:r>
          </a:p>
          <a:p>
            <a:pPr algn="just" defTabSz="685800"/>
            <a:endParaRPr lang="pt-BR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pt-BR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pt-BR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35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F6D16-0088-4089-7641-823C356E4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1BF3AB5-7A5D-825B-75B1-1EE2CCAD685C}"/>
              </a:ext>
            </a:extLst>
          </p:cNvPr>
          <p:cNvSpPr txBox="1"/>
          <p:nvPr/>
        </p:nvSpPr>
        <p:spPr>
          <a:xfrm>
            <a:off x="3767448" y="155709"/>
            <a:ext cx="11142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pt-BR" sz="5400" b="1" dirty="0">
                <a:solidFill>
                  <a:srgbClr val="173EFF"/>
                </a:solidFill>
                <a:latin typeface="Rawline" pitchFamily="2" charset="77"/>
              </a:rPr>
              <a:t>TIPOS DE TRANSFERÊNCIAS</a:t>
            </a:r>
            <a:endParaRPr lang="pt-BR" sz="2700" dirty="0">
              <a:solidFill>
                <a:srgbClr val="173EFF"/>
              </a:solidFill>
              <a:latin typeface="Rawline" pitchFamily="2" charset="77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32544CD-3A22-37B1-9D30-423FE2027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738" y="1309870"/>
            <a:ext cx="16652466" cy="897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428625" indent="-428625" defTabSz="1371600" eaLnBrk="0" fontAlgn="base" hangingPunct="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Compulsórias (Obrigatórias) </a:t>
            </a:r>
            <a:endParaRPr lang="pt-BR" alt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1114425" lvl="1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Previsão constitucional/legal.</a:t>
            </a:r>
          </a:p>
          <a:p>
            <a:pPr marL="1114425" lvl="1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Recursos arrecadados pela União e repartidos com Estados/DF/Municípios.</a:t>
            </a:r>
          </a:p>
          <a:p>
            <a:pPr marL="1114425" lvl="1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Ex.: FPE, FPM, IPI-Exportação, Cide, royalties.</a:t>
            </a:r>
          </a:p>
          <a:p>
            <a:pPr marL="1114425" lvl="1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Incluem obrigatórias </a:t>
            </a: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vinculadas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: SUS, FNAS, Fundeb.</a:t>
            </a:r>
          </a:p>
          <a:p>
            <a:pPr marL="1114425" lvl="1" indent="-428625" defTabSz="685800" eaLnBrk="0" fontAlgn="base" hangingPunct="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pt-BR" altLang="pt-BR" sz="15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1114425" lvl="1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Especiais</a:t>
            </a:r>
            <a:endParaRPr lang="pt-BR" alt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1800225" lvl="2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Provenientes de </a:t>
            </a: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emendas parlamentares impositivas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. </a:t>
            </a:r>
          </a:p>
          <a:p>
            <a:pPr marL="1800225" lvl="2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O recurso é transferido diretamente ao ente federativo beneficiado (estado, DF ou município).</a:t>
            </a:r>
          </a:p>
          <a:p>
            <a:pPr marL="1800225" lvl="2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Não exige convênio, contrato de repasse ou instrumento congênere</a:t>
            </a:r>
          </a:p>
          <a:p>
            <a:pPr marL="2743200" lvl="4" defTabSz="685800" eaLnBrk="0" fontAlgn="base" hangingPunct="0">
              <a:spcBef>
                <a:spcPts val="900"/>
              </a:spcBef>
            </a:pPr>
            <a:endParaRPr lang="pt-BR" altLang="pt-BR" sz="15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1800225" lvl="2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Voluntárias</a:t>
            </a:r>
            <a:endParaRPr lang="pt-BR" alt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2486025" lvl="3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Repasses em regime de cooperação, </a:t>
            </a: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não obrigatórios</a:t>
            </a: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</a:p>
          <a:p>
            <a:pPr marL="2486025" lvl="3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Apoio a programas, obras, serviços, aquisição de bens.</a:t>
            </a:r>
          </a:p>
          <a:p>
            <a:pPr marL="2486025" lvl="3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Exigem contrapartida e prestação de contas.</a:t>
            </a:r>
          </a:p>
          <a:p>
            <a:pPr marL="2486025" lvl="3" indent="-428625" defTabSz="685800" eaLnBrk="0" fontAlgn="base" hangingPunct="0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pt-BR" altLang="pt-BR" sz="2700" dirty="0">
                <a:solidFill>
                  <a:prstClr val="black"/>
                </a:solidFill>
                <a:latin typeface="Aptos" panose="020B0004020202020204" pitchFamily="34" charset="0"/>
              </a:rPr>
              <a:t>Instrumentos: </a:t>
            </a:r>
            <a:r>
              <a:rPr lang="pt-BR" altLang="pt-BR" sz="2700" b="1" dirty="0">
                <a:solidFill>
                  <a:prstClr val="black"/>
                </a:solidFill>
                <a:latin typeface="Aptos" panose="020B0004020202020204" pitchFamily="34" charset="0"/>
              </a:rPr>
              <a:t>Convênios e Contratos de Repasse; Termo de Fomento e Termo de Colaboração.</a:t>
            </a:r>
            <a:endParaRPr lang="pt-BR" altLang="pt-BR" sz="27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7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336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0B303-5E46-F8D7-B181-DC1756768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aiba fazer um checklist para eventos corporativos">
            <a:extLst>
              <a:ext uri="{FF2B5EF4-FFF2-40B4-BE49-F238E27FC236}">
                <a16:creationId xmlns:a16="http://schemas.microsoft.com/office/drawing/2014/main" id="{7B38F611-1D3D-810A-7AB5-E018B7C7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t="9091" r="19674"/>
          <a:stretch>
            <a:fillRect/>
          </a:stretch>
        </p:blipFill>
        <p:spPr bwMode="auto">
          <a:xfrm>
            <a:off x="30" y="-1"/>
            <a:ext cx="8092410" cy="10287002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047857-D75D-BCB8-7347-78481F02E307}"/>
              </a:ext>
            </a:extLst>
          </p:cNvPr>
          <p:cNvSpPr txBox="1"/>
          <p:nvPr/>
        </p:nvSpPr>
        <p:spPr>
          <a:xfrm>
            <a:off x="7861618" y="3364373"/>
            <a:ext cx="6900518" cy="3558252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r" defTabSz="685800">
              <a:spcBef>
                <a:spcPct val="0"/>
              </a:spcBef>
              <a:spcAft>
                <a:spcPts val="900"/>
              </a:spcAft>
            </a:pPr>
            <a:endParaRPr lang="en-US" sz="8100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B15959-21CF-1A38-3EFD-7674B9E9F96D}"/>
              </a:ext>
            </a:extLst>
          </p:cNvPr>
          <p:cNvSpPr txBox="1"/>
          <p:nvPr/>
        </p:nvSpPr>
        <p:spPr>
          <a:xfrm>
            <a:off x="6400800" y="2740373"/>
            <a:ext cx="9155430" cy="4806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427"/>
              </a:lnSpc>
            </a:pPr>
            <a:r>
              <a:rPr lang="en-US" sz="9600" b="1" dirty="0">
                <a:solidFill>
                  <a:srgbClr val="173EFF"/>
                </a:solidFill>
                <a:latin typeface="Rawline"/>
                <a:ea typeface="Aptos Bold"/>
                <a:cs typeface="Aptos Bold"/>
                <a:sym typeface="Aptos Bold"/>
              </a:rPr>
              <a:t>LISTAS </a:t>
            </a:r>
          </a:p>
          <a:p>
            <a:pPr algn="ctr">
              <a:lnSpc>
                <a:spcPts val="12427"/>
              </a:lnSpc>
            </a:pPr>
            <a:r>
              <a:rPr lang="en-US" sz="9600" b="1" dirty="0">
                <a:solidFill>
                  <a:srgbClr val="173EFF"/>
                </a:solidFill>
                <a:latin typeface="Rawline"/>
                <a:ea typeface="Aptos Bold"/>
                <a:cs typeface="Aptos Bold"/>
                <a:sym typeface="Aptos Bold"/>
              </a:rPr>
              <a:t>DE </a:t>
            </a:r>
          </a:p>
          <a:p>
            <a:pPr algn="ctr">
              <a:lnSpc>
                <a:spcPts val="12427"/>
              </a:lnSpc>
            </a:pPr>
            <a:r>
              <a:rPr lang="en-US" sz="9600" b="1" dirty="0">
                <a:solidFill>
                  <a:srgbClr val="173EFF"/>
                </a:solidFill>
                <a:latin typeface="Rawline"/>
                <a:ea typeface="Aptos Bold"/>
                <a:cs typeface="Aptos Bold"/>
                <a:sym typeface="Aptos Bold"/>
              </a:rPr>
              <a:t>VERIFICAÇÃO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266B282-1848-6D29-B343-C435CAABA270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B96792C-295C-4842-3FE9-296CF7EDC397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5D139D20-027D-3A04-8897-720BD91FBFFF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B4C2029E-F689-704A-A1ED-B619E597A752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99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293561" y="1191451"/>
            <a:ext cx="13870239" cy="16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🎯</a:t>
            </a:r>
            <a:r>
              <a:rPr lang="en-US" sz="5400" b="1" dirty="0" err="1">
                <a:solidFill>
                  <a:srgbClr val="173EFF"/>
                </a:solidFill>
                <a:latin typeface="Arimo Bold"/>
                <a:ea typeface="Arimo Bold"/>
                <a:cs typeface="Arimo Bold"/>
                <a:sym typeface="Arimo Bold"/>
              </a:rPr>
              <a:t>Objetivos</a:t>
            </a:r>
            <a:r>
              <a:rPr lang="en-US" sz="5400" b="1" dirty="0">
                <a:solidFill>
                  <a:srgbClr val="173EFF"/>
                </a:solidFill>
                <a:latin typeface="Arimo Bold"/>
                <a:ea typeface="Arimo Bold"/>
                <a:cs typeface="Arimo Bold"/>
                <a:sym typeface="Arimo Bold"/>
              </a:rPr>
              <a:t> das </a:t>
            </a:r>
            <a:r>
              <a:rPr lang="en-US" sz="5400" b="1" dirty="0" err="1">
                <a:solidFill>
                  <a:srgbClr val="173EFF"/>
                </a:solidFill>
                <a:latin typeface="Arimo Bold"/>
                <a:ea typeface="Arimo Bold"/>
                <a:cs typeface="Arimo Bold"/>
                <a:sym typeface="Arimo Bold"/>
              </a:rPr>
              <a:t>Listas</a:t>
            </a:r>
            <a:r>
              <a:rPr lang="en-US" sz="5400" b="1" dirty="0">
                <a:solidFill>
                  <a:srgbClr val="173EFF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5400" b="1" dirty="0" err="1">
                <a:solidFill>
                  <a:srgbClr val="173EFF"/>
                </a:solidFill>
                <a:latin typeface="Arimo Bold"/>
                <a:ea typeface="Arimo Bold"/>
                <a:cs typeface="Arimo Bold"/>
                <a:sym typeface="Arimo Bold"/>
              </a:rPr>
              <a:t>Verificação</a:t>
            </a:r>
            <a:endParaRPr lang="en-US" sz="5400" b="1" dirty="0">
              <a:solidFill>
                <a:srgbClr val="173E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480"/>
              </a:lnSpc>
            </a:pPr>
            <a:endParaRPr lang="en-US" sz="5400" b="1" dirty="0">
              <a:solidFill>
                <a:srgbClr val="173E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5" name="Freeform 5"/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93561" y="2758863"/>
            <a:ext cx="15282543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Apoiar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gestão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do MPA;</a:t>
            </a:r>
          </a:p>
          <a:p>
            <a:pPr marL="814388" lvl="1" indent="-407194" algn="just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Facilitar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conferência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documentos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;</a:t>
            </a:r>
          </a:p>
          <a:p>
            <a:pPr marL="814388" lvl="1" indent="-407194" algn="just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Assegurar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cumprimento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das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exigências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legais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normativas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;</a:t>
            </a:r>
          </a:p>
          <a:p>
            <a:pPr marL="814388" lvl="1" indent="-407194" algn="just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Dar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mais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segurança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aos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processos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8755" y="8741664"/>
            <a:ext cx="3816002" cy="857910"/>
            <a:chOff x="0" y="0"/>
            <a:chExt cx="5088002" cy="11438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88001" cy="1143889"/>
            </a:xfrm>
            <a:custGeom>
              <a:avLst/>
              <a:gdLst/>
              <a:ahLst/>
              <a:cxnLst/>
              <a:rect l="l" t="t" r="r" b="b"/>
              <a:pathLst>
                <a:path w="5088001" h="1143889">
                  <a:moveTo>
                    <a:pt x="0" y="0"/>
                  </a:moveTo>
                  <a:lnTo>
                    <a:pt x="5088001" y="0"/>
                  </a:lnTo>
                  <a:lnTo>
                    <a:pt x="5088001" y="1143889"/>
                  </a:lnTo>
                  <a:lnTo>
                    <a:pt x="0" y="1143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265844" y="3429402"/>
            <a:ext cx="9268275" cy="339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173EFF"/>
                </a:solidFill>
                <a:latin typeface="Arimo Bold"/>
                <a:ea typeface="Arimo Bold"/>
                <a:cs typeface="Arimo Bold"/>
                <a:sym typeface="Arimo Bold"/>
              </a:rPr>
              <a:t>Orientações para Uso das Listas de Verificação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6390411">
            <a:off x="11621165" y="-8842518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3" y="0"/>
                </a:lnTo>
                <a:lnTo>
                  <a:pt x="14581063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9891369">
            <a:off x="-3981178" y="-8080132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293560" y="1319601"/>
            <a:ext cx="16021851" cy="886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endParaRPr dirty="0"/>
          </a:p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Definição</a:t>
            </a:r>
            <a:r>
              <a:rPr lang="en-US" sz="4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da </a:t>
            </a: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Parte</a:t>
            </a:r>
            <a:r>
              <a:rPr lang="en-US" sz="4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Envolvida</a:t>
            </a:r>
            <a:endParaRPr lang="en-US" sz="45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814388" lvl="1" indent="-407194" algn="just">
              <a:lnSpc>
                <a:spcPts val="5400"/>
              </a:lnSpc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Identificar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o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papel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no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processo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é de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concedente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ou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proponente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convenente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814388" lvl="1" indent="-407194" algn="just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Enquadramento</a:t>
            </a:r>
            <a:r>
              <a:rPr lang="en-US" sz="4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Normativo</a:t>
            </a:r>
            <a:endParaRPr lang="en-US" sz="45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814388" lvl="1" indent="-407194" algn="just">
              <a:lnSpc>
                <a:spcPts val="5400"/>
              </a:lnSpc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Verificar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a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situação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enquadra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Portaria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Conjunta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MGI/MF/CGU nº 33/2023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ou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Portaria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Conjunta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MGI/MF/CGU nº 28/2024.</a:t>
            </a:r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51510" lvl="1" indent="-325755" algn="l">
              <a:lnSpc>
                <a:spcPts val="432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38755" y="8741664"/>
            <a:ext cx="3816002" cy="857910"/>
            <a:chOff x="0" y="0"/>
            <a:chExt cx="5088002" cy="1143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88001" cy="1143889"/>
            </a:xfrm>
            <a:custGeom>
              <a:avLst/>
              <a:gdLst/>
              <a:ahLst/>
              <a:cxnLst/>
              <a:rect l="l" t="t" r="r" b="b"/>
              <a:pathLst>
                <a:path w="5088001" h="1143889">
                  <a:moveTo>
                    <a:pt x="0" y="0"/>
                  </a:moveTo>
                  <a:lnTo>
                    <a:pt x="5088001" y="0"/>
                  </a:lnTo>
                  <a:lnTo>
                    <a:pt x="5088001" y="1143889"/>
                  </a:lnTo>
                  <a:lnTo>
                    <a:pt x="0" y="1143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 rot="-7842556">
            <a:off x="10199334" y="8737959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2"/>
                </a:lnTo>
                <a:lnTo>
                  <a:pt x="0" y="10224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9086365">
            <a:off x="-2950175" y="611805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6390411">
            <a:off x="10578912" y="-8525858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7842556">
            <a:off x="9949534" y="8868052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409955" y="738181"/>
            <a:ext cx="14668246" cy="8861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endParaRPr dirty="0"/>
          </a:p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Natureza</a:t>
            </a:r>
            <a:r>
              <a:rPr lang="en-US" sz="4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do </a:t>
            </a: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Objeto</a:t>
            </a:r>
            <a:endParaRPr lang="en-US" sz="45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814388" lvl="1" indent="-407194" algn="just">
              <a:lnSpc>
                <a:spcPts val="5400"/>
              </a:lnSpc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Definir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o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objeto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tratado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corresponde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obras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serviços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engenharia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ou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demais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objetos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814388" lvl="1" indent="-407194" algn="just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  <a:buFont typeface="Arial"/>
              <a:buChar char="•"/>
            </a:pP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Fases</a:t>
            </a:r>
            <a:r>
              <a:rPr lang="en-US" sz="4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do </a:t>
            </a:r>
            <a:r>
              <a:rPr lang="en-US" sz="4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Processo</a:t>
            </a:r>
            <a:endParaRPr lang="en-US" sz="45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814388" lvl="1" indent="-407194" algn="just">
              <a:lnSpc>
                <a:spcPts val="5400"/>
              </a:lnSpc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Proposição</a:t>
            </a: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Celebração</a:t>
            </a: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Execução</a:t>
            </a: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just">
              <a:lnSpc>
                <a:spcPts val="5400"/>
              </a:lnSpc>
            </a:pP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45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Prestação</a:t>
            </a:r>
            <a:r>
              <a:rPr lang="en-US" sz="45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Contas</a:t>
            </a:r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51510" lvl="1" indent="-325755" algn="l">
              <a:lnSpc>
                <a:spcPts val="432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Freeform 8"/>
          <p:cNvSpPr/>
          <p:nvPr/>
        </p:nvSpPr>
        <p:spPr>
          <a:xfrm rot="9891369">
            <a:off x="-3794436" y="-850673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38755" y="8741664"/>
            <a:ext cx="3816002" cy="857910"/>
            <a:chOff x="0" y="0"/>
            <a:chExt cx="5088002" cy="11438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88001" cy="1143889"/>
            </a:xfrm>
            <a:custGeom>
              <a:avLst/>
              <a:gdLst/>
              <a:ahLst/>
              <a:cxnLst/>
              <a:rect l="l" t="t" r="r" b="b"/>
              <a:pathLst>
                <a:path w="5088001" h="1143889">
                  <a:moveTo>
                    <a:pt x="0" y="0"/>
                  </a:moveTo>
                  <a:lnTo>
                    <a:pt x="5088001" y="0"/>
                  </a:lnTo>
                  <a:lnTo>
                    <a:pt x="5088001" y="1143889"/>
                  </a:lnTo>
                  <a:lnTo>
                    <a:pt x="0" y="1143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 rot="9086365">
            <a:off x="-2748664" y="6149970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06E4DA7-BD45-7C3A-E473-55B74B29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86" y="5001565"/>
            <a:ext cx="8806317" cy="15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865FB-FA88-71D6-D549-90102B49F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083B8E-29DA-254D-3837-4DFB377F02E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49CC37C-FAD5-2D76-A422-CAD41ED88ACD}"/>
              </a:ext>
            </a:extLst>
          </p:cNvPr>
          <p:cNvSpPr/>
          <p:nvPr/>
        </p:nvSpPr>
        <p:spPr>
          <a:xfrm rot="6390411">
            <a:off x="10578912" y="-8525858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443D9C3-EDB4-FEA5-17E2-980DA1AB94D6}"/>
              </a:ext>
            </a:extLst>
          </p:cNvPr>
          <p:cNvSpPr/>
          <p:nvPr/>
        </p:nvSpPr>
        <p:spPr>
          <a:xfrm rot="-7842556">
            <a:off x="9949534" y="8868052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B899D8E-AB4C-62DA-1737-192577BE21A3}"/>
              </a:ext>
            </a:extLst>
          </p:cNvPr>
          <p:cNvSpPr txBox="1"/>
          <p:nvPr/>
        </p:nvSpPr>
        <p:spPr>
          <a:xfrm>
            <a:off x="1409954" y="738181"/>
            <a:ext cx="16021851" cy="26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endParaRPr dirty="0"/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51510" lvl="1" indent="-325755" algn="l">
              <a:lnSpc>
                <a:spcPts val="432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814AB4A-5E5D-1680-5BE8-B43EB425E744}"/>
              </a:ext>
            </a:extLst>
          </p:cNvPr>
          <p:cNvSpPr/>
          <p:nvPr/>
        </p:nvSpPr>
        <p:spPr>
          <a:xfrm rot="9891369">
            <a:off x="-3794436" y="-850673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C491E915-69C9-A859-3A60-6108AFAC2491}"/>
              </a:ext>
            </a:extLst>
          </p:cNvPr>
          <p:cNvGrpSpPr>
            <a:grpSpLocks noChangeAspect="1"/>
          </p:cNvGrpSpPr>
          <p:nvPr/>
        </p:nvGrpSpPr>
        <p:grpSpPr>
          <a:xfrm>
            <a:off x="1138755" y="8741664"/>
            <a:ext cx="3816002" cy="857910"/>
            <a:chOff x="0" y="0"/>
            <a:chExt cx="5088002" cy="114388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203E875-3CB2-FE95-6DDD-C2B9903F2755}"/>
                </a:ext>
              </a:extLst>
            </p:cNvPr>
            <p:cNvSpPr/>
            <p:nvPr/>
          </p:nvSpPr>
          <p:spPr>
            <a:xfrm>
              <a:off x="0" y="0"/>
              <a:ext cx="5088001" cy="1143889"/>
            </a:xfrm>
            <a:custGeom>
              <a:avLst/>
              <a:gdLst/>
              <a:ahLst/>
              <a:cxnLst/>
              <a:rect l="l" t="t" r="r" b="b"/>
              <a:pathLst>
                <a:path w="5088001" h="1143889">
                  <a:moveTo>
                    <a:pt x="0" y="0"/>
                  </a:moveTo>
                  <a:lnTo>
                    <a:pt x="5088001" y="0"/>
                  </a:lnTo>
                  <a:lnTo>
                    <a:pt x="5088001" y="1143889"/>
                  </a:lnTo>
                  <a:lnTo>
                    <a:pt x="0" y="1143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72C19766-0A05-8B73-C262-E343E7E1ACD0}"/>
              </a:ext>
            </a:extLst>
          </p:cNvPr>
          <p:cNvSpPr/>
          <p:nvPr/>
        </p:nvSpPr>
        <p:spPr>
          <a:xfrm rot="9086365">
            <a:off x="-2748664" y="6149970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05A270B-9882-0486-0FB3-18D85483A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046" y="658227"/>
            <a:ext cx="5548426" cy="771828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5F13C90-8F6E-7B64-E64C-028DB30E6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6471" y="738181"/>
            <a:ext cx="5315293" cy="7656376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521D57F-90E4-C873-C2F7-DCFB71928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52650" y="835434"/>
            <a:ext cx="5563333" cy="7541076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141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0B8F9-F28B-7FC1-4169-63AA7992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E31349-7447-8D2D-F3AD-8C5F1FFC1E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E49510A-CA26-9E36-7077-CDBD2CAAF417}"/>
              </a:ext>
            </a:extLst>
          </p:cNvPr>
          <p:cNvSpPr/>
          <p:nvPr/>
        </p:nvSpPr>
        <p:spPr>
          <a:xfrm rot="6390411">
            <a:off x="10578912" y="-8525858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D9CD2F3-D146-8FCD-9BCB-B56ACEDD80B6}"/>
              </a:ext>
            </a:extLst>
          </p:cNvPr>
          <p:cNvSpPr/>
          <p:nvPr/>
        </p:nvSpPr>
        <p:spPr>
          <a:xfrm rot="-7842556">
            <a:off x="9949534" y="8868052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36EBBD5-3F58-CC0B-B421-B82250143272}"/>
              </a:ext>
            </a:extLst>
          </p:cNvPr>
          <p:cNvSpPr txBox="1"/>
          <p:nvPr/>
        </p:nvSpPr>
        <p:spPr>
          <a:xfrm>
            <a:off x="1409954" y="738181"/>
            <a:ext cx="16021851" cy="26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endParaRPr dirty="0"/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51510" lvl="1" indent="-325755" algn="l">
              <a:lnSpc>
                <a:spcPts val="432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l">
              <a:lnSpc>
                <a:spcPts val="5400"/>
              </a:lnSpc>
            </a:pPr>
            <a:endParaRPr lang="en-US" sz="45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6692A09-A4E1-40DB-9372-59AFB7BBE335}"/>
              </a:ext>
            </a:extLst>
          </p:cNvPr>
          <p:cNvSpPr/>
          <p:nvPr/>
        </p:nvSpPr>
        <p:spPr>
          <a:xfrm rot="9891369">
            <a:off x="-3794436" y="-850673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6F539CD0-D308-0593-80DA-4F8700A0B04C}"/>
              </a:ext>
            </a:extLst>
          </p:cNvPr>
          <p:cNvGrpSpPr>
            <a:grpSpLocks noChangeAspect="1"/>
          </p:cNvGrpSpPr>
          <p:nvPr/>
        </p:nvGrpSpPr>
        <p:grpSpPr>
          <a:xfrm>
            <a:off x="1138755" y="8741664"/>
            <a:ext cx="3816002" cy="857910"/>
            <a:chOff x="0" y="0"/>
            <a:chExt cx="5088002" cy="114388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4B1E5F4-166E-036D-E4AF-7CBEAA9598DE}"/>
                </a:ext>
              </a:extLst>
            </p:cNvPr>
            <p:cNvSpPr/>
            <p:nvPr/>
          </p:nvSpPr>
          <p:spPr>
            <a:xfrm>
              <a:off x="0" y="0"/>
              <a:ext cx="5088001" cy="1143889"/>
            </a:xfrm>
            <a:custGeom>
              <a:avLst/>
              <a:gdLst/>
              <a:ahLst/>
              <a:cxnLst/>
              <a:rect l="l" t="t" r="r" b="b"/>
              <a:pathLst>
                <a:path w="5088001" h="1143889">
                  <a:moveTo>
                    <a:pt x="0" y="0"/>
                  </a:moveTo>
                  <a:lnTo>
                    <a:pt x="5088001" y="0"/>
                  </a:lnTo>
                  <a:lnTo>
                    <a:pt x="5088001" y="1143889"/>
                  </a:lnTo>
                  <a:lnTo>
                    <a:pt x="0" y="1143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59273CF0-E23A-2E2E-3F34-28A34DAC30E0}"/>
              </a:ext>
            </a:extLst>
          </p:cNvPr>
          <p:cNvSpPr/>
          <p:nvPr/>
        </p:nvSpPr>
        <p:spPr>
          <a:xfrm rot="9086365">
            <a:off x="-2748664" y="6149970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689D150-DF67-61CD-6E9B-2757EE441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636" y="342900"/>
            <a:ext cx="14237683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9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A44E5-A0C6-EE47-0518-1F0604115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3C2BFE-0082-1A18-BAEC-180D127A976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4E79243-7563-F84E-A496-64C2D155CC06}"/>
              </a:ext>
            </a:extLst>
          </p:cNvPr>
          <p:cNvSpPr/>
          <p:nvPr/>
        </p:nvSpPr>
        <p:spPr>
          <a:xfrm rot="9891369">
            <a:off x="-3319071" y="-8252855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1B291C2-79FC-303C-32EA-9A0CCE88DABC}"/>
              </a:ext>
            </a:extLst>
          </p:cNvPr>
          <p:cNvSpPr/>
          <p:nvPr/>
        </p:nvSpPr>
        <p:spPr>
          <a:xfrm rot="6390411">
            <a:off x="11890669" y="-8842518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669E30E-C5DE-A7AA-149D-2B61E45B7510}"/>
              </a:ext>
            </a:extLst>
          </p:cNvPr>
          <p:cNvSpPr/>
          <p:nvPr/>
        </p:nvSpPr>
        <p:spPr>
          <a:xfrm rot="9086365">
            <a:off x="-2950175" y="611805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27610A6-30BA-AE51-3D51-0035046A8A8D}"/>
              </a:ext>
            </a:extLst>
          </p:cNvPr>
          <p:cNvGrpSpPr>
            <a:grpSpLocks noChangeAspect="1"/>
          </p:cNvGrpSpPr>
          <p:nvPr/>
        </p:nvGrpSpPr>
        <p:grpSpPr>
          <a:xfrm>
            <a:off x="1138755" y="8741664"/>
            <a:ext cx="3816002" cy="857910"/>
            <a:chOff x="0" y="0"/>
            <a:chExt cx="5088002" cy="114388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9DF9ACC-6F98-9C06-9AF2-4ECF1EAA7C83}"/>
                </a:ext>
              </a:extLst>
            </p:cNvPr>
            <p:cNvSpPr/>
            <p:nvPr/>
          </p:nvSpPr>
          <p:spPr>
            <a:xfrm>
              <a:off x="0" y="0"/>
              <a:ext cx="5088001" cy="1143889"/>
            </a:xfrm>
            <a:custGeom>
              <a:avLst/>
              <a:gdLst/>
              <a:ahLst/>
              <a:cxnLst/>
              <a:rect l="l" t="t" r="r" b="b"/>
              <a:pathLst>
                <a:path w="5088001" h="1143889">
                  <a:moveTo>
                    <a:pt x="0" y="0"/>
                  </a:moveTo>
                  <a:lnTo>
                    <a:pt x="5088001" y="0"/>
                  </a:lnTo>
                  <a:lnTo>
                    <a:pt x="5088001" y="1143889"/>
                  </a:lnTo>
                  <a:lnTo>
                    <a:pt x="0" y="1143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FEBA1088-9369-236C-6908-11FE215FDCF3}"/>
              </a:ext>
            </a:extLst>
          </p:cNvPr>
          <p:cNvSpPr/>
          <p:nvPr/>
        </p:nvSpPr>
        <p:spPr>
          <a:xfrm rot="-7842556">
            <a:off x="12070505" y="9054619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3" y="0"/>
                </a:lnTo>
                <a:lnTo>
                  <a:pt x="13682383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469B939-E11A-808C-55D9-6E9C6844B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755" y="517794"/>
            <a:ext cx="14739556" cy="93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1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4803783" y="4542890"/>
            <a:ext cx="895822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OBRIGADO!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468010"/>
            <a:ext cx="18288000" cy="1500786"/>
            <a:chOff x="0" y="0"/>
            <a:chExt cx="24384000" cy="200104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384000" cy="2001048"/>
              <a:chOff x="0" y="0"/>
              <a:chExt cx="2209867" cy="1813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09867" cy="181350"/>
              </a:xfrm>
              <a:custGeom>
                <a:avLst/>
                <a:gdLst/>
                <a:ahLst/>
                <a:cxnLst/>
                <a:rect l="l" t="t" r="r" b="b"/>
                <a:pathLst>
                  <a:path w="2209867" h="181350">
                    <a:moveTo>
                      <a:pt x="0" y="0"/>
                    </a:moveTo>
                    <a:lnTo>
                      <a:pt x="2209867" y="0"/>
                    </a:lnTo>
                    <a:lnTo>
                      <a:pt x="2209867" y="181350"/>
                    </a:lnTo>
                    <a:lnTo>
                      <a:pt x="0" y="181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6929351" y="249535"/>
              <a:ext cx="6045874" cy="1501977"/>
            </a:xfrm>
            <a:custGeom>
              <a:avLst/>
              <a:gdLst/>
              <a:ahLst/>
              <a:cxnLst/>
              <a:rect l="l" t="t" r="r" b="b"/>
              <a:pathLst>
                <a:path w="6045874" h="1501977">
                  <a:moveTo>
                    <a:pt x="0" y="0"/>
                  </a:moveTo>
                  <a:lnTo>
                    <a:pt x="6045874" y="0"/>
                  </a:lnTo>
                  <a:lnTo>
                    <a:pt x="6045874" y="1501977"/>
                  </a:lnTo>
                  <a:lnTo>
                    <a:pt x="0" y="150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8" r="-23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875548" y="232343"/>
              <a:ext cx="1494960" cy="1519170"/>
            </a:xfrm>
            <a:custGeom>
              <a:avLst/>
              <a:gdLst/>
              <a:ahLst/>
              <a:cxnLst/>
              <a:rect l="l" t="t" r="r" b="b"/>
              <a:pathLst>
                <a:path w="1494960" h="1519170">
                  <a:moveTo>
                    <a:pt x="0" y="0"/>
                  </a:moveTo>
                  <a:lnTo>
                    <a:pt x="1494960" y="0"/>
                  </a:lnTo>
                  <a:lnTo>
                    <a:pt x="1494960" y="1519169"/>
                  </a:lnTo>
                  <a:lnTo>
                    <a:pt x="0" y="1519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8" r="-23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783249" y="195532"/>
              <a:ext cx="3161517" cy="1440427"/>
            </a:xfrm>
            <a:custGeom>
              <a:avLst/>
              <a:gdLst/>
              <a:ahLst/>
              <a:cxnLst/>
              <a:rect l="l" t="t" r="r" b="b"/>
              <a:pathLst>
                <a:path w="3161517" h="1440427">
                  <a:moveTo>
                    <a:pt x="0" y="0"/>
                  </a:moveTo>
                  <a:lnTo>
                    <a:pt x="3161517" y="0"/>
                  </a:lnTo>
                  <a:lnTo>
                    <a:pt x="3161517" y="1440427"/>
                  </a:lnTo>
                  <a:lnTo>
                    <a:pt x="0" y="1440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8" r="-23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210469" y="232343"/>
              <a:ext cx="4249321" cy="1403616"/>
            </a:xfrm>
            <a:custGeom>
              <a:avLst/>
              <a:gdLst/>
              <a:ahLst/>
              <a:cxnLst/>
              <a:rect l="l" t="t" r="r" b="b"/>
              <a:pathLst>
                <a:path w="4249321" h="1403616">
                  <a:moveTo>
                    <a:pt x="0" y="0"/>
                  </a:moveTo>
                  <a:lnTo>
                    <a:pt x="4249321" y="0"/>
                  </a:lnTo>
                  <a:lnTo>
                    <a:pt x="4249321" y="1403616"/>
                  </a:lnTo>
                  <a:lnTo>
                    <a:pt x="0" y="1403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8" r="-23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53295" y="697499"/>
              <a:ext cx="1697463" cy="581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25"/>
                </a:lnSpc>
              </a:pPr>
              <a:r>
                <a:rPr lang="en-US" sz="266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APOIO: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87640" y="672618"/>
              <a:ext cx="2906182" cy="1195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25"/>
                </a:lnSpc>
              </a:pPr>
              <a:r>
                <a:rPr lang="en-US" sz="266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REALIZAÇÃO: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D8982-031A-1743-04A9-7F327B8EC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to inclinada de caneta em um gráfico">
            <a:extLst>
              <a:ext uri="{FF2B5EF4-FFF2-40B4-BE49-F238E27FC236}">
                <a16:creationId xmlns:a16="http://schemas.microsoft.com/office/drawing/2014/main" id="{E81E9459-24FE-C004-A64C-323BEEA52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9" r="40970" b="-2"/>
          <a:stretch>
            <a:fillRect/>
          </a:stretch>
        </p:blipFill>
        <p:spPr>
          <a:xfrm>
            <a:off x="30" y="-1"/>
            <a:ext cx="8092410" cy="10287002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7234803-F000-B659-EA73-850BB9EB0BC4}"/>
              </a:ext>
            </a:extLst>
          </p:cNvPr>
          <p:cNvSpPr txBox="1"/>
          <p:nvPr/>
        </p:nvSpPr>
        <p:spPr>
          <a:xfrm>
            <a:off x="8092441" y="2929478"/>
            <a:ext cx="5831759" cy="3558252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 b="1" dirty="0">
                <a:solidFill>
                  <a:srgbClr val="0070C0"/>
                </a:solidFill>
                <a:latin typeface="Rawline"/>
              </a:rPr>
              <a:t>EVOLUÇÃO NORMATIVA DOS CONVÊNIOS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212A9328-C1EE-CA14-E1F6-A538079D8B8C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81ED3AE-AFF4-9262-BD9A-29ADD75DC951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42C28473-E93A-B5CB-18B4-F6AC9FF681B2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A8CB8E1E-68CE-4A07-A1E7-4E83DB94977C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238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0B9AEB-3492-D416-156E-9CAE4A808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O conteúdo gerado por IA pode estar incorreto.">
            <a:extLst>
              <a:ext uri="{FF2B5EF4-FFF2-40B4-BE49-F238E27FC236}">
                <a16:creationId xmlns:a16="http://schemas.microsoft.com/office/drawing/2014/main" id="{BF304E96-65AE-2FA5-5585-EF2DB7150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356"/>
            <a:ext cx="18288000" cy="64236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4B5156E-B45B-6A28-A299-D677F8EBDB31}"/>
              </a:ext>
            </a:extLst>
          </p:cNvPr>
          <p:cNvSpPr txBox="1"/>
          <p:nvPr/>
        </p:nvSpPr>
        <p:spPr>
          <a:xfrm>
            <a:off x="1102907" y="8178852"/>
            <a:ext cx="14031468" cy="1569660"/>
          </a:xfrm>
          <a:prstGeom prst="rect">
            <a:avLst/>
          </a:prstGeom>
          <a:solidFill>
            <a:srgbClr val="7DC1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pt-BR" sz="2400" b="1" dirty="0">
                <a:solidFill>
                  <a:srgbClr val="000000"/>
                </a:solidFill>
                <a:latin typeface="Aptos" panose="020B0004020202020204" pitchFamily="34" charset="0"/>
              </a:rPr>
              <a:t>Convênio </a:t>
            </a:r>
            <a:r>
              <a:rPr lang="pt-BR" sz="2400" dirty="0">
                <a:solidFill>
                  <a:srgbClr val="000000"/>
                </a:solidFill>
                <a:latin typeface="Aptos" panose="020B0004020202020204" pitchFamily="34" charset="0"/>
              </a:rPr>
              <a:t>- instrumento que, na ausência de legislação específica, dispõe sobre a transferência de recursos financeiros provenientes do Orçamento Fiscal e da Seguridade Social da União para </a:t>
            </a:r>
            <a:r>
              <a:rPr lang="pt-BR" sz="2400" dirty="0">
                <a:solidFill>
                  <a:srgbClr val="FF0000"/>
                </a:solidFill>
                <a:latin typeface="Aptos" panose="020B0004020202020204" pitchFamily="34" charset="0"/>
              </a:rPr>
              <a:t>a execução de programas, projetos e atividades de interesse recíproco e em regime de mútua colaboração</a:t>
            </a:r>
            <a:r>
              <a:rPr lang="pt-BR" sz="2400" dirty="0">
                <a:solidFill>
                  <a:srgbClr val="000000"/>
                </a:solidFill>
                <a:latin typeface="Aptos" panose="020B0004020202020204" pitchFamily="34" charset="0"/>
              </a:rPr>
              <a:t> (Decreto nº 11.531/2023)</a:t>
            </a:r>
            <a:endParaRPr lang="pt-BR" sz="24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9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9EC2-EB3F-FF14-832B-40496653B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tátuas esculpidas coloridas de pessoas">
            <a:extLst>
              <a:ext uri="{FF2B5EF4-FFF2-40B4-BE49-F238E27FC236}">
                <a16:creationId xmlns:a16="http://schemas.microsoft.com/office/drawing/2014/main" id="{47080F33-A76D-B096-710A-5167F73C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22" r="3772" b="-1"/>
          <a:stretch>
            <a:fillRect/>
          </a:stretch>
        </p:blipFill>
        <p:spPr>
          <a:xfrm>
            <a:off x="6404781" y="-1"/>
            <a:ext cx="11883219" cy="10287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aixaDeTexto 4">
            <a:extLst>
              <a:ext uri="{FF2B5EF4-FFF2-40B4-BE49-F238E27FC236}">
                <a16:creationId xmlns:a16="http://schemas.microsoft.com/office/drawing/2014/main" id="{7A74209E-7B15-983C-2624-ED83206BB69F}"/>
              </a:ext>
            </a:extLst>
          </p:cNvPr>
          <p:cNvSpPr txBox="1"/>
          <p:nvPr/>
        </p:nvSpPr>
        <p:spPr>
          <a:xfrm>
            <a:off x="0" y="4371339"/>
            <a:ext cx="8353044" cy="1300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15000"/>
              </a:lnSpc>
              <a:spcAft>
                <a:spcPts val="1200"/>
              </a:spcAft>
            </a:pPr>
            <a:r>
              <a:rPr lang="pt-BR" sz="7200" b="1" dirty="0">
                <a:solidFill>
                  <a:srgbClr val="173EFF"/>
                </a:solidFill>
                <a:latin typeface="Rawline"/>
                <a:ea typeface="Verdana" panose="020B0604030504040204" pitchFamily="34" charset="0"/>
                <a:cs typeface="Posterama" panose="020B0504020200020000" pitchFamily="34" charset="0"/>
              </a:rPr>
              <a:t>PARTÍCIPES</a:t>
            </a:r>
            <a:endParaRPr lang="pt-BR" kern="1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A42739E2-AAAA-B599-C13F-27C6642BE36F}"/>
              </a:ext>
            </a:extLst>
          </p:cNvPr>
          <p:cNvSpPr/>
          <p:nvPr/>
        </p:nvSpPr>
        <p:spPr>
          <a:xfrm rot="9891369">
            <a:off x="-5075093" y="-8224068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10D9DAF-54D3-ADF0-60CA-D37B5F188B5F}"/>
              </a:ext>
            </a:extLst>
          </p:cNvPr>
          <p:cNvSpPr/>
          <p:nvPr/>
        </p:nvSpPr>
        <p:spPr>
          <a:xfrm rot="9086365">
            <a:off x="-2863813" y="5830181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954E24DD-B48E-B228-4DF9-35F0C6C3BB6D}"/>
              </a:ext>
            </a:extLst>
          </p:cNvPr>
          <p:cNvSpPr/>
          <p:nvPr/>
        </p:nvSpPr>
        <p:spPr>
          <a:xfrm rot="-7842556">
            <a:off x="10640000" y="8824321"/>
            <a:ext cx="13682383" cy="10224471"/>
          </a:xfrm>
          <a:custGeom>
            <a:avLst/>
            <a:gdLst/>
            <a:ahLst/>
            <a:cxnLst/>
            <a:rect l="l" t="t" r="r" b="b"/>
            <a:pathLst>
              <a:path w="13682383" h="10224471">
                <a:moveTo>
                  <a:pt x="0" y="0"/>
                </a:moveTo>
                <a:lnTo>
                  <a:pt x="13682382" y="0"/>
                </a:lnTo>
                <a:lnTo>
                  <a:pt x="13682382" y="10224471"/>
                </a:lnTo>
                <a:lnTo>
                  <a:pt x="0" y="102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F368FF22-33EE-0E1A-A386-3E9D20C4B1BF}"/>
              </a:ext>
            </a:extLst>
          </p:cNvPr>
          <p:cNvSpPr/>
          <p:nvPr/>
        </p:nvSpPr>
        <p:spPr>
          <a:xfrm rot="6390411">
            <a:off x="10190659" y="-9020444"/>
            <a:ext cx="14581063" cy="10896031"/>
          </a:xfrm>
          <a:custGeom>
            <a:avLst/>
            <a:gdLst/>
            <a:ahLst/>
            <a:cxnLst/>
            <a:rect l="l" t="t" r="r" b="b"/>
            <a:pathLst>
              <a:path w="14581063" h="10896031">
                <a:moveTo>
                  <a:pt x="0" y="0"/>
                </a:moveTo>
                <a:lnTo>
                  <a:pt x="14581064" y="0"/>
                </a:lnTo>
                <a:lnTo>
                  <a:pt x="14581064" y="10896031"/>
                </a:lnTo>
                <a:lnTo>
                  <a:pt x="0" y="1089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435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5455</Words>
  <Application>Microsoft Office PowerPoint</Application>
  <PresentationFormat>Personalizar</PresentationFormat>
  <Paragraphs>489</Paragraphs>
  <Slides>68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68</vt:i4>
      </vt:variant>
    </vt:vector>
  </HeadingPairs>
  <TitlesOfParts>
    <vt:vector size="87" baseType="lpstr">
      <vt:lpstr>Aptos</vt:lpstr>
      <vt:lpstr>Arial</vt:lpstr>
      <vt:lpstr>Open Sans Bold</vt:lpstr>
      <vt:lpstr>Algerian</vt:lpstr>
      <vt:lpstr>Wingdings</vt:lpstr>
      <vt:lpstr>Arimo</vt:lpstr>
      <vt:lpstr>Libre Franklin Bold</vt:lpstr>
      <vt:lpstr>Libre Franklin Heavy</vt:lpstr>
      <vt:lpstr>Wingdings 3</vt:lpstr>
      <vt:lpstr>Cambria</vt:lpstr>
      <vt:lpstr>Rawline</vt:lpstr>
      <vt:lpstr>Montserrat </vt:lpstr>
      <vt:lpstr>Open Sans</vt:lpstr>
      <vt:lpstr>Aptos Bold</vt:lpstr>
      <vt:lpstr>Arimo Bold</vt:lpstr>
      <vt:lpstr>Trebuchet MS</vt:lpstr>
      <vt:lpstr>Calibri</vt:lpstr>
      <vt:lpstr>Office Theme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LISTA DE VERIFICAÇÃO AMANDA E FABIANA.pptx</dc:title>
  <dc:creator>Fabiana Fernandes</dc:creator>
  <cp:lastModifiedBy>Kleber Watanabe Cunha Martins</cp:lastModifiedBy>
  <cp:revision>25</cp:revision>
  <dcterms:created xsi:type="dcterms:W3CDTF">2006-08-16T00:00:00Z</dcterms:created>
  <dcterms:modified xsi:type="dcterms:W3CDTF">2025-10-01T11:22:09Z</dcterms:modified>
  <dc:identifier>DAG0NswJUoE</dc:identifier>
</cp:coreProperties>
</file>